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 id="2147483701" r:id="rId3"/>
  </p:sldMasterIdLst>
  <p:notesMasterIdLst>
    <p:notesMasterId r:id="rId24"/>
  </p:notesMasterIdLst>
  <p:handoutMasterIdLst>
    <p:handoutMasterId r:id="rId25"/>
  </p:handoutMasterIdLst>
  <p:sldIdLst>
    <p:sldId id="3214" r:id="rId4"/>
    <p:sldId id="261" r:id="rId5"/>
    <p:sldId id="3228" r:id="rId6"/>
    <p:sldId id="3226" r:id="rId7"/>
    <p:sldId id="3222" r:id="rId8"/>
    <p:sldId id="3227" r:id="rId9"/>
    <p:sldId id="3216" r:id="rId10"/>
    <p:sldId id="3224" r:id="rId11"/>
    <p:sldId id="3220" r:id="rId12"/>
    <p:sldId id="3217" r:id="rId13"/>
    <p:sldId id="3225" r:id="rId14"/>
    <p:sldId id="3219" r:id="rId15"/>
    <p:sldId id="3218" r:id="rId16"/>
    <p:sldId id="3221" r:id="rId17"/>
    <p:sldId id="3223" r:id="rId18"/>
    <p:sldId id="3229" r:id="rId19"/>
    <p:sldId id="3230" r:id="rId20"/>
    <p:sldId id="3232" r:id="rId21"/>
    <p:sldId id="3231" r:id="rId22"/>
    <p:sldId id="3215"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E6ACBDE6-C35E-584C-B295-DBF01C62F209}">
          <p14:sldIdLst>
            <p14:sldId id="3214"/>
            <p14:sldId id="261"/>
            <p14:sldId id="3228"/>
            <p14:sldId id="3226"/>
            <p14:sldId id="3222"/>
          </p14:sldIdLst>
        </p14:section>
        <p14:section name="2" id="{C26752B4-92BD-2449-B79F-2CCD5B266804}">
          <p14:sldIdLst>
            <p14:sldId id="3227"/>
            <p14:sldId id="3216"/>
            <p14:sldId id="3224"/>
            <p14:sldId id="3220"/>
            <p14:sldId id="3217"/>
          </p14:sldIdLst>
        </p14:section>
        <p14:section name="3" id="{34CA15E2-85FE-B74D-A868-31A38A3FA055}">
          <p14:sldIdLst>
            <p14:sldId id="3225"/>
            <p14:sldId id="3219"/>
            <p14:sldId id="3218"/>
            <p14:sldId id="3221"/>
          </p14:sldIdLst>
        </p14:section>
        <p14:section name="4" id="{9CD404B8-114E-5B45-86BE-5DF88D0084A4}">
          <p14:sldIdLst>
            <p14:sldId id="3223"/>
            <p14:sldId id="3229"/>
            <p14:sldId id="3230"/>
            <p14:sldId id="3232"/>
            <p14:sldId id="3231"/>
            <p14:sldId id="3215"/>
          </p14:sldIdLst>
        </p14:section>
      </p14:sectionLst>
    </p:ext>
    <p:ext uri="{EFAFB233-063F-42B5-8137-9DF3F51BA10A}">
      <p15:sldGuideLst xmlns:p15="http://schemas.microsoft.com/office/powerpoint/2012/main">
        <p15:guide id="4" pos="3863" userDrawn="1">
          <p15:clr>
            <a:srgbClr val="A4A3A4"/>
          </p15:clr>
        </p15:guide>
        <p15:guide id="6" orient="horz" pos="3816" userDrawn="1">
          <p15:clr>
            <a:srgbClr val="A4A3A4"/>
          </p15:clr>
        </p15:guide>
        <p15:guide id="7" orient="horz" pos="4224" userDrawn="1">
          <p15:clr>
            <a:srgbClr val="A4A3A4"/>
          </p15:clr>
        </p15:guide>
        <p15:guide id="8" pos="2230" userDrawn="1">
          <p15:clr>
            <a:srgbClr val="A4A3A4"/>
          </p15:clr>
        </p15:guide>
        <p15:guide id="9" pos="4135" userDrawn="1">
          <p15:clr>
            <a:srgbClr val="A4A3A4"/>
          </p15:clr>
        </p15:guide>
        <p15:guide id="10" pos="5949" userDrawn="1">
          <p15:clr>
            <a:srgbClr val="A4A3A4"/>
          </p15:clr>
        </p15:guide>
        <p15:guide id="11" pos="6425" userDrawn="1">
          <p15:clr>
            <a:srgbClr val="A4A3A4"/>
          </p15:clr>
        </p15:guide>
        <p15:guide id="12" pos="2343" userDrawn="1">
          <p15:clr>
            <a:srgbClr val="A4A3A4"/>
          </p15:clr>
        </p15:guide>
        <p15:guide id="13" orient="horz" pos="33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F6"/>
    <a:srgbClr val="1A53A2"/>
    <a:srgbClr val="4473B3"/>
    <a:srgbClr val="9AB3D6"/>
    <a:srgbClr val="339FDB"/>
    <a:srgbClr val="3366AC"/>
    <a:srgbClr val="1A93D6"/>
    <a:srgbClr val="0087D2"/>
    <a:srgbClr val="004098"/>
    <a:srgbClr val="4D7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autoAdjust="0"/>
    <p:restoredTop sz="84626" autoAdjust="0"/>
  </p:normalViewPr>
  <p:slideViewPr>
    <p:cSldViewPr snapToGrid="0" showGuides="1">
      <p:cViewPr varScale="1">
        <p:scale>
          <a:sx n="107" d="100"/>
          <a:sy n="107" d="100"/>
        </p:scale>
        <p:origin x="1568" y="176"/>
      </p:cViewPr>
      <p:guideLst>
        <p:guide pos="3863"/>
        <p:guide orient="horz" pos="3816"/>
        <p:guide orient="horz" pos="4224"/>
        <p:guide pos="2230"/>
        <p:guide pos="4135"/>
        <p:guide pos="5949"/>
        <p:guide pos="6425"/>
        <p:guide pos="2343"/>
        <p:guide orient="horz" pos="3339"/>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52" d="100"/>
          <a:sy n="52" d="100"/>
        </p:scale>
        <p:origin x="12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2023/10/10</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r-tip.com/serv1.php?type=db1&amp;dbs=Maximum%20Intensity%20Project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mr-tip.com/serv1.php?type=db1&amp;dbs=Circle%20of%20Willis" TargetMode="External"/><Relationship Id="rId4" Type="http://schemas.openxmlformats.org/officeDocument/2006/relationships/hyperlink" Target="http://www.mr-tip.com/serv1.php?type=db1&amp;dbs=Contrast%20Enhanced%20Magnetic%20Resonance%20Angiograph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21212"/>
                </a:solidFill>
                <a:effectLst/>
                <a:latin typeface="-apple-system"/>
              </a:rPr>
              <a:t>颈动脉硬化，是缺血性脑血管病</a:t>
            </a:r>
            <a:r>
              <a:rPr lang="en-US" altLang="zh-CN" b="0" i="0" dirty="0">
                <a:solidFill>
                  <a:srgbClr val="121212"/>
                </a:solidFill>
                <a:effectLst/>
                <a:latin typeface="-apple-system"/>
              </a:rPr>
              <a:t>(</a:t>
            </a:r>
            <a:r>
              <a:rPr lang="zh-CN" altLang="en-US" b="0" i="0" dirty="0">
                <a:solidFill>
                  <a:srgbClr val="121212"/>
                </a:solidFill>
                <a:effectLst/>
                <a:latin typeface="-apple-system"/>
              </a:rPr>
              <a:t>卒中</a:t>
            </a:r>
            <a:r>
              <a:rPr lang="en-US" altLang="zh-CN" b="0" i="0" dirty="0">
                <a:solidFill>
                  <a:srgbClr val="121212"/>
                </a:solidFill>
                <a:effectLst/>
                <a:latin typeface="-apple-system"/>
              </a:rPr>
              <a:t>)</a:t>
            </a:r>
            <a:r>
              <a:rPr lang="zh-CN" altLang="en-US" b="0" i="0" dirty="0">
                <a:solidFill>
                  <a:srgbClr val="121212"/>
                </a:solidFill>
                <a:effectLst/>
                <a:latin typeface="-apple-system"/>
              </a:rPr>
              <a:t>的主要原因之一。当血管内膜脂质沉积，内膜逐渐增厚，形成粥样斑块，当管壁应力增大时，容易使斑块破裂，暴露脂质或胶原，容易激活血小板，启动凝血系统，引起血栓形成，是最终引发脑梗死的主要潜在因素。</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颈动脉斑块就是斑块长在颈动脉里面，为什么我们经常接触到颈动脉斑块，其他动脉斑块却很少提到呢？一方面是因为颈动脉血流量大，又存在分叉，血流经常冲刷，在分叉处比较容易形成斑块；另一方面，颈动脉在比较表浅的地方，</a:t>
            </a:r>
            <a:r>
              <a:rPr lang="en-US" b="0" i="0" dirty="0">
                <a:solidFill>
                  <a:srgbClr val="121212"/>
                </a:solidFill>
                <a:effectLst/>
                <a:latin typeface="-apple-system"/>
              </a:rPr>
              <a:t>B</a:t>
            </a:r>
            <a:r>
              <a:rPr lang="zh-CN" altLang="en-US" b="0" i="0" dirty="0">
                <a:solidFill>
                  <a:srgbClr val="121212"/>
                </a:solidFill>
                <a:effectLst/>
                <a:latin typeface="-apple-system"/>
              </a:rPr>
              <a:t>超很容易检查到。发现颈动脉斑块，意味着全身其他动脉都可能存在斑块。</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kumimoji="1" lang="en-US" altLang="zh-CN" dirty="0"/>
              <a:t>Reference</a:t>
            </a:r>
            <a:r>
              <a:rPr kumimoji="1" lang="zh-CN" altLang="en-US" dirty="0"/>
              <a:t> </a:t>
            </a:r>
            <a:r>
              <a:rPr kumimoji="1" lang="en-US" altLang="zh-CN" dirty="0"/>
              <a:t>:</a:t>
            </a:r>
            <a:r>
              <a:rPr kumimoji="1" lang="zh-CN" altLang="en-US" dirty="0"/>
              <a:t> </a:t>
            </a:r>
            <a:r>
              <a:rPr kumimoji="1" lang="en-US" altLang="zh-CN" dirty="0"/>
              <a:t>https://</a:t>
            </a:r>
            <a:r>
              <a:rPr kumimoji="1" lang="en-US" altLang="zh-CN" dirty="0" err="1"/>
              <a:t>www.who.int</a:t>
            </a:r>
            <a:r>
              <a:rPr kumimoji="1" lang="en-US" altLang="zh-CN" dirty="0"/>
              <a:t>/</a:t>
            </a:r>
            <a:r>
              <a:rPr kumimoji="1" lang="en-US" altLang="zh-CN" dirty="0" err="1"/>
              <a:t>zh</a:t>
            </a:r>
            <a:r>
              <a:rPr kumimoji="1" lang="en-US" altLang="zh-CN" dirty="0"/>
              <a:t>/news-room/fact-sheets/detail/cardiovascular-diseases-(</a:t>
            </a:r>
            <a:r>
              <a:rPr kumimoji="1" lang="en-US" altLang="zh-CN" dirty="0" err="1"/>
              <a:t>cvds</a:t>
            </a:r>
            <a:r>
              <a:rPr kumimoji="1" lang="en-US" altLang="zh-CN" dirty="0"/>
              <a:t>)</a:t>
            </a:r>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420411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66700">
              <a:spcAft>
                <a:spcPts val="600"/>
              </a:spcAft>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800" dirty="0">
                <a:effectLst/>
                <a:latin typeface="Times New Roman" panose="02020603050405020304" pitchFamily="18" charset="0"/>
                <a:ea typeface="宋体" panose="02010600030101010101" pitchFamily="2" charset="-122"/>
                <a:cs typeface="宋体" panose="02010600030101010101" pitchFamily="2" charset="-122"/>
              </a:rPr>
              <a:t>9</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显示了不同平面在时间</a:t>
            </a:r>
            <a:r>
              <a:rPr lang="en-US" sz="1800" dirty="0">
                <a:effectLst/>
                <a:latin typeface="Times New Roman" panose="02020603050405020304" pitchFamily="18" charset="0"/>
                <a:ea typeface="宋体" panose="02010600030101010101" pitchFamily="2" charset="-122"/>
                <a:cs typeface="宋体" panose="02010600030101010101" pitchFamily="2" charset="-122"/>
              </a:rPr>
              <a:t>t=1s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时的速度等高线分布。同样的，在图</a:t>
            </a:r>
            <a:r>
              <a:rPr lang="en-US" sz="1800" dirty="0">
                <a:effectLst/>
                <a:latin typeface="Times New Roman" panose="02020603050405020304" pitchFamily="18" charset="0"/>
                <a:ea typeface="宋体" panose="02010600030101010101" pitchFamily="2" charset="-122"/>
                <a:cs typeface="宋体" panose="02010600030101010101" pitchFamily="2" charset="-122"/>
              </a:rPr>
              <a:t>9</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中可以观察到类似的速度偏斜现象，但在平面</a:t>
            </a:r>
            <a:r>
              <a:rPr lang="en-US" sz="1800" dirty="0">
                <a:effectLst/>
                <a:latin typeface="Times New Roman" panose="02020603050405020304" pitchFamily="18" charset="0"/>
                <a:ea typeface="宋体" panose="02010600030101010101" pitchFamily="2" charset="-122"/>
                <a:cs typeface="宋体" panose="02010600030101010101" pitchFamily="2" charset="-122"/>
              </a:rPr>
              <a:t>4,5,6</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中更为明显，这是由模型二中</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窦的几何形状的不规则性导致的。</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spcAft>
                <a:spcPts val="600"/>
              </a:spcAft>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spcAft>
                <a:spcPts val="600"/>
              </a:spcAft>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模型二中各输入条件相同，因此血液流量的脉动性相同。平面</a:t>
            </a:r>
            <a:r>
              <a:rPr lang="en-US" sz="1800" dirty="0">
                <a:effectLst/>
                <a:latin typeface="Times New Roman" panose="02020603050405020304" pitchFamily="18" charset="0"/>
                <a:ea typeface="宋体" panose="02010600030101010101" pitchFamily="2" charset="-122"/>
                <a:cs typeface="宋体" panose="02010600030101010101" pitchFamily="2" charset="-122"/>
              </a:rPr>
              <a:t>5,6</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的速度分布在中心处变平，并在接近窦壁时快速减小至</a:t>
            </a:r>
            <a:r>
              <a:rPr lang="en-US" sz="1800" dirty="0">
                <a:effectLst/>
                <a:latin typeface="Times New Roman" panose="02020603050405020304" pitchFamily="18" charset="0"/>
                <a:ea typeface="宋体" panose="02010600030101010101" pitchFamily="2" charset="-122"/>
                <a:cs typeface="宋体" panose="02010600030101010101" pitchFamily="2" charset="-122"/>
              </a:rPr>
              <a:t>0</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。这一部分窦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外</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壁的位置与模型一计算的结果相似，</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外侧存在更低的壁面剪应力。</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spcAft>
                <a:spcPts val="600"/>
              </a:spcAft>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spcAft>
                <a:spcPts val="600"/>
              </a:spcAft>
            </a:pP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4166401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血液动力学</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研究表明，低剪切应力</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(WSS)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是动脉粥样硬化的促发因素。有研究发现，当颈动脉</a:t>
            </a:r>
            <a:r>
              <a:rPr lang="en-US" sz="1800" dirty="0">
                <a:effectLst/>
                <a:latin typeface="Times New Roman" panose="02020603050405020304" pitchFamily="18" charset="0"/>
                <a:ea typeface="宋体" panose="02010600030101010101" pitchFamily="2" charset="-122"/>
                <a:cs typeface="宋体" panose="02010600030101010101" pitchFamily="2" charset="-122"/>
              </a:rPr>
              <a:t>WSS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低于</a:t>
            </a:r>
            <a:r>
              <a:rPr lang="en-US" sz="1800" dirty="0">
                <a:effectLst/>
                <a:latin typeface="Times New Roman" panose="02020603050405020304" pitchFamily="18" charset="0"/>
                <a:ea typeface="宋体" panose="02010600030101010101" pitchFamily="2" charset="-122"/>
                <a:cs typeface="宋体" panose="02010600030101010101" pitchFamily="2" charset="-122"/>
              </a:rPr>
              <a:t>0.4</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帕时，会刺激动脉粥样硬化表型的形成。</a:t>
            </a:r>
            <a:r>
              <a:rPr lang="en-CN" sz="1800" dirty="0">
                <a:effectLst/>
                <a:latin typeface="Times New Roman" panose="02020603050405020304" pitchFamily="18" charset="0"/>
                <a:ea typeface="宋体" panose="02010600030101010101" pitchFamily="2" charset="-122"/>
                <a:cs typeface="宋体" panose="02010600030101010101" pitchFamily="2" charset="-122"/>
              </a:rPr>
              <a:t>文献中指出</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低</a:t>
            </a:r>
            <a:r>
              <a:rPr lang="en-US" sz="1800" dirty="0">
                <a:effectLst/>
                <a:latin typeface="Times New Roman" panose="02020603050405020304" pitchFamily="18" charset="0"/>
                <a:ea typeface="宋体" panose="02010600030101010101" pitchFamily="2" charset="-122"/>
                <a:cs typeface="宋体" panose="02010600030101010101" pitchFamily="2" charset="-122"/>
              </a:rPr>
              <a:t>WSS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区域位于颈动脉窦的外壁，而较高</a:t>
            </a:r>
            <a:r>
              <a:rPr lang="en-US" sz="1800" dirty="0">
                <a:effectLst/>
                <a:latin typeface="Times New Roman" panose="02020603050405020304" pitchFamily="18" charset="0"/>
                <a:ea typeface="宋体" panose="02010600030101010101" pitchFamily="2" charset="-122"/>
                <a:cs typeface="宋体" panose="02010600030101010101" pitchFamily="2" charset="-122"/>
              </a:rPr>
              <a:t>WSS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区域位于颈内动脉（</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）下游。</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备注：</a:t>
            </a:r>
            <a:r>
              <a:rPr lang="zh-CN" altLang="en-US" sz="1800" dirty="0">
                <a:effectLst/>
                <a:latin typeface="FZSSK--GBK1-0"/>
              </a:rPr>
              <a:t>血管壁面剪切应力</a:t>
            </a:r>
            <a:r>
              <a:rPr lang="en-US" altLang="zh-CN" sz="1800" dirty="0">
                <a:effectLst/>
                <a:latin typeface="E"/>
              </a:rPr>
              <a:t>(</a:t>
            </a:r>
            <a:r>
              <a:rPr lang="en-US" sz="1800" dirty="0">
                <a:effectLst/>
                <a:latin typeface="E"/>
              </a:rPr>
              <a:t>wall shear </a:t>
            </a:r>
            <a:r>
              <a:rPr lang="en-US" sz="1800" dirty="0" err="1">
                <a:effectLst/>
                <a:latin typeface="E"/>
              </a:rPr>
              <a:t>stress</a:t>
            </a:r>
            <a:r>
              <a:rPr lang="en-US" altLang="zh-CN" sz="1800" dirty="0" err="1">
                <a:effectLst/>
                <a:latin typeface="E"/>
              </a:rPr>
              <a:t>,</a:t>
            </a:r>
            <a:r>
              <a:rPr lang="en-US" sz="1800" dirty="0" err="1">
                <a:effectLst/>
                <a:latin typeface="E"/>
              </a:rPr>
              <a:t>WSS</a:t>
            </a:r>
            <a:r>
              <a:rPr lang="en-US" sz="1800" dirty="0">
                <a:effectLst/>
                <a:latin typeface="E"/>
              </a:rPr>
              <a:t>)</a:t>
            </a:r>
            <a:r>
              <a:rPr lang="zh-CN" altLang="en-US" sz="1800" dirty="0">
                <a:effectLst/>
                <a:latin typeface="FZSSK--GBK1-0"/>
              </a:rPr>
              <a:t>是血液在血管中流动时形成的作用于血管壁表面单位面积上的剪切力</a:t>
            </a:r>
            <a:r>
              <a:rPr lang="en-US" altLang="zh-CN" sz="1800" dirty="0">
                <a:effectLst/>
                <a:latin typeface="E"/>
              </a:rPr>
              <a:t>,</a:t>
            </a:r>
            <a:r>
              <a:rPr lang="zh-CN" altLang="en-US" sz="1800" dirty="0">
                <a:effectLst/>
                <a:latin typeface="FZSSK--GBK1-0"/>
              </a:rPr>
              <a:t>它的单位为 </a:t>
            </a:r>
            <a:r>
              <a:rPr lang="en-US" sz="1800" dirty="0">
                <a:effectLst/>
                <a:latin typeface="E"/>
              </a:rPr>
              <a:t>Pa</a:t>
            </a:r>
            <a:r>
              <a:rPr lang="en-US" altLang="zh-CN" sz="1800" dirty="0">
                <a:effectLst/>
                <a:latin typeface="E"/>
              </a:rPr>
              <a:t>.</a:t>
            </a:r>
            <a:r>
              <a:rPr lang="zh-CN" altLang="en-US" sz="1800" dirty="0">
                <a:effectLst/>
                <a:latin typeface="E"/>
              </a:rPr>
              <a:t>计算中取</a:t>
            </a:r>
            <a:r>
              <a:rPr lang="zh-CN" altLang="en-US" sz="1800" dirty="0">
                <a:effectLst/>
                <a:latin typeface="FZSSK--GBK1-0"/>
              </a:rPr>
              <a:t>速度梯度与血液黏度系数之积。</a:t>
            </a:r>
            <a:endParaRPr lang="en-US" altLang="zh-CN" sz="1800" dirty="0">
              <a:effectLst/>
              <a:latin typeface="FZSSK--GBK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FZSSK--GBK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图显示了在模型一中，窦壁上壁面切应力大小随时间变化的的等高线分布。深蓝色区域表示壁面切应力小于</a:t>
            </a:r>
            <a:r>
              <a:rPr lang="en-US" sz="1800" dirty="0">
                <a:effectLst/>
                <a:latin typeface="Times New Roman" panose="02020603050405020304" pitchFamily="18" charset="0"/>
                <a:ea typeface="宋体" panose="02010600030101010101" pitchFamily="2" charset="-122"/>
                <a:cs typeface="宋体" panose="02010600030101010101" pitchFamily="2" charset="-122"/>
              </a:rPr>
              <a:t>0.2Pa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（低于</a:t>
            </a:r>
            <a:r>
              <a:rPr lang="en-US" sz="1800" dirty="0">
                <a:effectLst/>
                <a:latin typeface="Times New Roman" panose="02020603050405020304" pitchFamily="18" charset="0"/>
                <a:ea typeface="宋体" panose="02010600030101010101" pitchFamily="2" charset="-122"/>
                <a:cs typeface="宋体" panose="02010600030101010101" pitchFamily="2" charset="-122"/>
              </a:rPr>
              <a:t>0.2Pa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的临界点）。在周期开始时（</a:t>
            </a:r>
            <a:r>
              <a:rPr lang="en-US" sz="1800" dirty="0">
                <a:effectLst/>
                <a:latin typeface="Times New Roman" panose="02020603050405020304" pitchFamily="18" charset="0"/>
                <a:ea typeface="宋体" panose="02010600030101010101" pitchFamily="2" charset="-122"/>
                <a:cs typeface="宋体" panose="02010600030101010101" pitchFamily="2" charset="-122"/>
              </a:rPr>
              <a:t>t= 1.1s</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）（备注：</a:t>
            </a:r>
            <a:r>
              <a:rPr lang="en-US" sz="1800" dirty="0" err="1">
                <a:effectLst/>
                <a:latin typeface="Times New Roman" panose="02020603050405020304" pitchFamily="18" charset="0"/>
                <a:ea typeface="宋体" panose="02010600030101010101" pitchFamily="2" charset="-122"/>
                <a:cs typeface="宋体" panose="02010600030101010101" pitchFamily="2" charset="-122"/>
              </a:rPr>
              <a:t>不取t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=0.1s</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因为初始流场还没有完全建立</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），在靠近分叉的内壁上出现深蓝色区域。当血流速率经过峰值（</a:t>
            </a:r>
            <a:r>
              <a:rPr lang="en-US" sz="1800" dirty="0">
                <a:effectLst/>
                <a:latin typeface="Times New Roman" panose="02020603050405020304" pitchFamily="18" charset="0"/>
                <a:ea typeface="宋体" panose="02010600030101010101" pitchFamily="2" charset="-122"/>
                <a:cs typeface="宋体" panose="02010600030101010101" pitchFamily="2" charset="-122"/>
              </a:rPr>
              <a:t>t=0.3s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）后，深蓝色区域面积开始增加。随着流速从峰值水平逐渐降低（</a:t>
            </a:r>
            <a:r>
              <a:rPr lang="en-US" sz="1800" dirty="0">
                <a:effectLst/>
                <a:latin typeface="Times New Roman" panose="02020603050405020304" pitchFamily="18" charset="0"/>
                <a:ea typeface="宋体" panose="02010600030101010101" pitchFamily="2" charset="-122"/>
                <a:cs typeface="宋体" panose="02010600030101010101" pitchFamily="2" charset="-122"/>
              </a:rPr>
              <a:t>t=0.5–0.9s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），这些区域变得更为广泛，特别是在外部窦壁上。而且在窦入口的壁面切应力较低，而窦口出口的壁面切应力较高。</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412410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图显示了在模型二中，窦壁上壁面切应力大小在</a:t>
            </a:r>
            <a:r>
              <a:rPr lang="en-US" sz="1800" dirty="0">
                <a:effectLst/>
                <a:latin typeface="Times New Roman" panose="02020603050405020304" pitchFamily="18" charset="0"/>
                <a:ea typeface="宋体" panose="02010600030101010101" pitchFamily="2" charset="-122"/>
                <a:cs typeface="宋体" panose="02010600030101010101" pitchFamily="2" charset="-122"/>
              </a:rPr>
              <a:t>t=0.3s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宋体" panose="02010600030101010101" pitchFamily="2" charset="-122"/>
                <a:cs typeface="宋体" panose="02010600030101010101" pitchFamily="2" charset="-122"/>
              </a:rPr>
              <a:t>t=0.9s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时的等高线分布。同样观察深蓝色区域表示壁面切应力小于</a:t>
            </a:r>
            <a:r>
              <a:rPr lang="en-US" sz="1800" dirty="0">
                <a:effectLst/>
                <a:latin typeface="Times New Roman" panose="02020603050405020304" pitchFamily="18" charset="0"/>
                <a:ea typeface="宋体" panose="02010600030101010101" pitchFamily="2" charset="-122"/>
                <a:cs typeface="宋体" panose="02010600030101010101" pitchFamily="2" charset="-122"/>
              </a:rPr>
              <a:t>0.2Pa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。在血流速率经过峰值（</a:t>
            </a:r>
            <a:r>
              <a:rPr lang="en-US" sz="1800" dirty="0">
                <a:effectLst/>
                <a:latin typeface="Times New Roman" panose="02020603050405020304" pitchFamily="18" charset="0"/>
                <a:ea typeface="宋体" panose="02010600030101010101" pitchFamily="2" charset="-122"/>
                <a:cs typeface="宋体" panose="02010600030101010101" pitchFamily="2" charset="-122"/>
              </a:rPr>
              <a:t>t=0.3s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）后，深蓝色区域面积处于</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窦壁外侧，与模型一预测结果相似。当流速逐渐降低到较低水平后（</a:t>
            </a:r>
            <a:r>
              <a:rPr lang="en-US" sz="1800" dirty="0">
                <a:effectLst/>
                <a:latin typeface="Times New Roman" panose="02020603050405020304" pitchFamily="18" charset="0"/>
                <a:ea typeface="宋体" panose="02010600030101010101" pitchFamily="2" charset="-122"/>
                <a:cs typeface="宋体" panose="02010600030101010101" pitchFamily="2" charset="-122"/>
              </a:rPr>
              <a:t>t=0.9s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），深蓝色区域逐渐扩展。</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以上基于商业软件</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Fluent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研究结果显示，颈动脉窦内壁剪切应力较高，但外壁处的血流速度较低，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因此</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可能形成随心脏周期变化的环流涡旋。这会导致血液流动方向逆转产生回流区，产生振荡和较低的剪切应力</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从而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增加</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动脉粥样硬化</a:t>
            </a:r>
            <a:r>
              <a:rPr lang="zh-CN" altLang="en-US" sz="2800" dirty="0">
                <a:effectLst/>
                <a:latin typeface="Times New Roman" panose="02020603050405020304" pitchFamily="18" charset="0"/>
                <a:ea typeface="宋体" panose="02010600030101010101" pitchFamily="2" charset="-122"/>
                <a:cs typeface="Times New Roman" panose="02020603050405020304" pitchFamily="18" charset="0"/>
              </a:rPr>
              <a:t>的风险</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这与文献中的结论是吻合的。</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3833503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我们的研究目的之一是验证开源工业软件在进行血液流动仿真时的有效性。因此在刚才介绍的</a:t>
            </a:r>
            <a:r>
              <a:rPr kumimoji="1" lang="en-US" altLang="zh-CN" dirty="0"/>
              <a:t>Fluent</a:t>
            </a:r>
            <a:r>
              <a:rPr kumimoji="1" lang="zh-CN" altLang="en-US" dirty="0"/>
              <a:t>计算结果之外，我们用同样的模型和计算设置，在</a:t>
            </a:r>
            <a:r>
              <a:rPr kumimoji="1" lang="en-US" altLang="zh-CN" dirty="0" err="1"/>
              <a:t>code_saturne</a:t>
            </a:r>
            <a:r>
              <a:rPr kumimoji="1" lang="zh-CN" altLang="en-US" dirty="0"/>
              <a:t>软件中进行了计算。</a:t>
            </a:r>
            <a:endParaRPr kumimoji="1" lang="en-US" altLang="zh-CN" dirty="0"/>
          </a:p>
          <a:p>
            <a:endParaRPr kumimoji="1" lang="en-US" altLang="zh-CN" dirty="0"/>
          </a:p>
          <a:p>
            <a:r>
              <a:rPr kumimoji="1" lang="zh-CN" altLang="en-US" dirty="0"/>
              <a:t>这里简单展示两个软件的计算结果对比：首先是两个不同模型计算得到的流场，以</a:t>
            </a:r>
            <a:r>
              <a:rPr kumimoji="1" lang="en-US" altLang="zh-CN" dirty="0"/>
              <a:t>t=1s</a:t>
            </a:r>
            <a:r>
              <a:rPr kumimoji="1" lang="zh-CN" altLang="en-US" dirty="0"/>
              <a:t>为例，可以看到两者计算结果基本一致，开源软件可以较好地捕捉颈动脉血液流动的特性。</a:t>
            </a:r>
            <a:endParaRPr kumimoji="1" lang="en-US" altLang="zh-CN"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240299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然后我们还对比了壁面剪切力的计算结果，在</a:t>
            </a:r>
            <a:r>
              <a:rPr kumimoji="1" lang="en-US" altLang="zh-CN" dirty="0"/>
              <a:t>t=0.3s</a:t>
            </a:r>
            <a:r>
              <a:rPr kumimoji="1" lang="zh-CN" altLang="en-US" dirty="0"/>
              <a:t>和</a:t>
            </a:r>
            <a:r>
              <a:rPr kumimoji="1" lang="en-US" altLang="zh-CN" dirty="0"/>
              <a:t>t=0.9s</a:t>
            </a:r>
            <a:r>
              <a:rPr kumimoji="1" lang="zh-CN" altLang="en-US" dirty="0"/>
              <a:t>这两个时间点，对于模型一，开源软件计算得到的</a:t>
            </a:r>
            <a:r>
              <a:rPr kumimoji="1" lang="en-US" altLang="zh-CN" dirty="0"/>
              <a:t>WSS</a:t>
            </a:r>
            <a:r>
              <a:rPr kumimoji="1" lang="zh-CN" altLang="en-US" dirty="0"/>
              <a:t>与</a:t>
            </a:r>
            <a:r>
              <a:rPr kumimoji="1" lang="en-US" altLang="zh-CN" dirty="0"/>
              <a:t>Fluent</a:t>
            </a:r>
            <a:r>
              <a:rPr kumimoji="1" lang="zh-CN" altLang="en-US" dirty="0"/>
              <a:t>基本一致。</a:t>
            </a: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18665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然后我们还对比了壁面剪切力的计算结果，在</a:t>
            </a:r>
            <a:r>
              <a:rPr kumimoji="1" lang="en-US" altLang="zh-CN" dirty="0"/>
              <a:t>t=0.3s</a:t>
            </a:r>
            <a:r>
              <a:rPr kumimoji="1" lang="zh-CN" altLang="en-US" dirty="0"/>
              <a:t>和</a:t>
            </a:r>
            <a:r>
              <a:rPr kumimoji="1" lang="en-US" altLang="zh-CN" dirty="0"/>
              <a:t>t=0.9s</a:t>
            </a:r>
            <a:r>
              <a:rPr kumimoji="1" lang="zh-CN" altLang="en-US" dirty="0"/>
              <a:t>这两个时间点，对于模型二，开源软件计算得到的</a:t>
            </a:r>
            <a:r>
              <a:rPr kumimoji="1" lang="en-US" altLang="zh-CN" dirty="0"/>
              <a:t>WSS</a:t>
            </a:r>
            <a:r>
              <a:rPr kumimoji="1" lang="zh-CN" altLang="en-US" dirty="0"/>
              <a:t>与</a:t>
            </a:r>
            <a:r>
              <a:rPr kumimoji="1" lang="en-US" altLang="zh-CN" dirty="0"/>
              <a:t>Fluent</a:t>
            </a:r>
            <a:r>
              <a:rPr kumimoji="1" lang="zh-CN" altLang="en-US" dirty="0"/>
              <a:t>也基本一致。</a:t>
            </a:r>
          </a:p>
          <a:p>
            <a:endParaRPr kumimoji="1" lang="en-US" altLang="zh-CN" dirty="0"/>
          </a:p>
          <a:p>
            <a:r>
              <a:rPr kumimoji="1" lang="zh-CN" altLang="en-US" dirty="0"/>
              <a:t>因此可以得出结论，</a:t>
            </a:r>
            <a:r>
              <a:rPr lang="zh-CN" altLang="en-US" b="0" i="0" dirty="0">
                <a:solidFill>
                  <a:srgbClr val="121212"/>
                </a:solidFill>
                <a:effectLst/>
                <a:latin typeface="-apple-system"/>
              </a:rPr>
              <a:t>使用</a:t>
            </a:r>
            <a:r>
              <a:rPr lang="en-US" b="0" i="0" dirty="0" err="1">
                <a:solidFill>
                  <a:srgbClr val="121212"/>
                </a:solidFill>
                <a:effectLst/>
                <a:latin typeface="-apple-system"/>
              </a:rPr>
              <a:t>code_saturne</a:t>
            </a:r>
            <a:r>
              <a:rPr lang="zh-CN" altLang="en-US" b="0" i="0" dirty="0">
                <a:solidFill>
                  <a:srgbClr val="121212"/>
                </a:solidFill>
                <a:effectLst/>
                <a:latin typeface="-apple-system"/>
              </a:rPr>
              <a:t>对人体颈动脉进行的</a:t>
            </a:r>
            <a:r>
              <a:rPr lang="en-US" b="0" i="0" dirty="0">
                <a:solidFill>
                  <a:srgbClr val="121212"/>
                </a:solidFill>
                <a:effectLst/>
                <a:latin typeface="-apple-system"/>
              </a:rPr>
              <a:t>CFD</a:t>
            </a:r>
            <a:r>
              <a:rPr lang="zh-CN" altLang="en-US" b="0" i="0" dirty="0">
                <a:solidFill>
                  <a:srgbClr val="121212"/>
                </a:solidFill>
                <a:effectLst/>
                <a:latin typeface="-apple-system"/>
              </a:rPr>
              <a:t>数值模拟，结果与商业软件非常接近，因此也符合实验数据结果。所以使用</a:t>
            </a:r>
            <a:r>
              <a:rPr lang="en-US" b="0" i="0" dirty="0" err="1">
                <a:solidFill>
                  <a:srgbClr val="121212"/>
                </a:solidFill>
                <a:effectLst/>
                <a:latin typeface="-apple-system"/>
              </a:rPr>
              <a:t>code_saturne</a:t>
            </a:r>
            <a:r>
              <a:rPr lang="zh-CN" altLang="en-US" b="0" i="0" dirty="0">
                <a:solidFill>
                  <a:srgbClr val="121212"/>
                </a:solidFill>
                <a:effectLst/>
                <a:latin typeface="-apple-system"/>
              </a:rPr>
              <a:t>对颈动脉血液的流动进行仿真是准确可行的。通过仿真结果可以获取血管内血液的流动特性，可以评估与预测人体发生血管疾病的风险，也为医学行业提供了一种准确高效的动脉疾病检验预测方式。</a:t>
            </a:r>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3719530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21212"/>
                </a:solidFill>
                <a:effectLst/>
                <a:latin typeface="-apple-system"/>
              </a:rPr>
              <a:t>Fluent</a:t>
            </a:r>
            <a:r>
              <a:rPr lang="zh-CN" altLang="en-US" b="0" i="0" dirty="0">
                <a:solidFill>
                  <a:srgbClr val="121212"/>
                </a:solidFill>
                <a:effectLst/>
                <a:latin typeface="-apple-system"/>
              </a:rPr>
              <a:t>是美国</a:t>
            </a:r>
            <a:r>
              <a:rPr lang="en-US" b="0" i="0" dirty="0" err="1">
                <a:solidFill>
                  <a:srgbClr val="121212"/>
                </a:solidFill>
                <a:effectLst/>
                <a:latin typeface="-apple-system"/>
              </a:rPr>
              <a:t>ANSYS公司开发的商用</a:t>
            </a:r>
            <a:r>
              <a:rPr lang="zh-CN" altLang="en-US" b="0" i="0" dirty="0">
                <a:solidFill>
                  <a:srgbClr val="121212"/>
                </a:solidFill>
                <a:effectLst/>
                <a:latin typeface="-apple-system"/>
              </a:rPr>
              <a:t>计算流体力学软件，在工业和学术界应用极为广泛。</a:t>
            </a:r>
            <a:endParaRPr lang="en-US" altLang="zh-CN" b="0" i="0" dirty="0">
              <a:solidFill>
                <a:srgbClr val="121212"/>
              </a:solidFill>
              <a:effectLst/>
              <a:latin typeface="-apple-system"/>
            </a:endParaRPr>
          </a:p>
          <a:p>
            <a:endParaRPr lang="en-US" b="0" i="0" dirty="0">
              <a:solidFill>
                <a:srgbClr val="121212"/>
              </a:solidFill>
              <a:effectLst/>
              <a:latin typeface="-apple-system"/>
            </a:endParaRPr>
          </a:p>
          <a:p>
            <a:r>
              <a:rPr lang="en-US" b="0" i="0" dirty="0" err="1">
                <a:solidFill>
                  <a:srgbClr val="121212"/>
                </a:solidFill>
                <a:effectLst/>
                <a:latin typeface="-apple-system"/>
              </a:rPr>
              <a:t>code_saturne</a:t>
            </a:r>
            <a:r>
              <a:rPr lang="zh-CN" altLang="en-US" b="0" i="0" dirty="0">
                <a:solidFill>
                  <a:srgbClr val="121212"/>
                </a:solidFill>
                <a:effectLst/>
                <a:latin typeface="-apple-system"/>
              </a:rPr>
              <a:t>是法国电力集团（</a:t>
            </a:r>
            <a:r>
              <a:rPr lang="en-US" b="0" i="0" dirty="0">
                <a:solidFill>
                  <a:srgbClr val="121212"/>
                </a:solidFill>
                <a:effectLst/>
                <a:latin typeface="-apple-system"/>
              </a:rPr>
              <a:t>EDF）</a:t>
            </a:r>
            <a:r>
              <a:rPr lang="zh-CN" altLang="en-US" b="0" i="0" dirty="0">
                <a:solidFill>
                  <a:srgbClr val="121212"/>
                </a:solidFill>
                <a:effectLst/>
                <a:latin typeface="-apple-system"/>
              </a:rPr>
              <a:t>研发的一款通用计算流体力学开源软件。在工业领域特别是核工业有较为广泛的应用。</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两个软件都是基于有限体积方法，求解纳维尔</a:t>
            </a:r>
            <a:r>
              <a:rPr lang="en-US" altLang="zh-CN" b="0" i="0" dirty="0">
                <a:solidFill>
                  <a:srgbClr val="121212"/>
                </a:solidFill>
                <a:effectLst/>
                <a:latin typeface="-apple-system"/>
              </a:rPr>
              <a:t>-</a:t>
            </a:r>
            <a:r>
              <a:rPr lang="zh-CN" altLang="en-US" b="0" i="0" dirty="0">
                <a:solidFill>
                  <a:srgbClr val="121212"/>
                </a:solidFill>
                <a:effectLst/>
                <a:latin typeface="-apple-system"/>
              </a:rPr>
              <a:t>斯托克斯方程，可以处理多种流体计算问题。</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我们在使用过程中，简单总结了以下一些优缺点。</a:t>
            </a:r>
            <a:endParaRPr lang="en-US" altLang="zh-CN" b="0" i="0" dirty="0">
              <a:solidFill>
                <a:srgbClr val="121212"/>
              </a:solidFill>
              <a:effectLst/>
              <a:latin typeface="-apple-system"/>
            </a:endParaRPr>
          </a:p>
          <a:p>
            <a:endParaRPr kumimoji="1"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Reference</a:t>
            </a:r>
            <a:r>
              <a:rPr kumimoji="1" lang="zh-CN" altLang="en-US" dirty="0"/>
              <a:t> </a:t>
            </a:r>
            <a:r>
              <a:rPr kumimoji="1" lang="en-US" altLang="zh-CN" dirty="0"/>
              <a:t>:</a:t>
            </a:r>
            <a:r>
              <a:rPr kumimoji="1" lang="zh-CN" altLang="en-US" dirty="0"/>
              <a:t> </a:t>
            </a:r>
            <a:r>
              <a:rPr kumimoji="1" lang="en-US" altLang="zh-CN" dirty="0"/>
              <a:t>https://</a:t>
            </a:r>
            <a:r>
              <a:rPr kumimoji="1" lang="en-US" altLang="zh-CN" dirty="0" err="1"/>
              <a:t>zhuanlan.zhihu.com</a:t>
            </a:r>
            <a:r>
              <a:rPr kumimoji="1" lang="en-US" altLang="zh-CN" dirty="0"/>
              <a:t>/p/530084164</a:t>
            </a:r>
            <a:endParaRPr kumimoji="1" lang="zh-CN" altLang="en-US" dirty="0"/>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336820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dirty="0">
                <a:solidFill>
                  <a:srgbClr val="121212"/>
                </a:solidFill>
                <a:effectLst/>
                <a:latin typeface="-apple-system"/>
              </a:rPr>
              <a:t>结论：</a:t>
            </a:r>
            <a:r>
              <a:rPr lang="zh-CN" altLang="en-CN" sz="2800" b="0" i="0" dirty="0">
                <a:solidFill>
                  <a:srgbClr val="121212"/>
                </a:solidFill>
                <a:effectLst/>
                <a:latin typeface="-apple-system"/>
              </a:rPr>
              <a:t>利用</a:t>
            </a:r>
            <a:r>
              <a:rPr lang="zh-CN" altLang="en-US" sz="2800" b="0" i="0" dirty="0">
                <a:solidFill>
                  <a:srgbClr val="121212"/>
                </a:solidFill>
                <a:effectLst/>
                <a:latin typeface="-apple-system"/>
              </a:rPr>
              <a:t>计算流体力学</a:t>
            </a:r>
            <a:r>
              <a:rPr lang="en-US" altLang="zh-CN" sz="2800" b="0" i="0" dirty="0">
                <a:solidFill>
                  <a:srgbClr val="121212"/>
                </a:solidFill>
                <a:effectLst/>
                <a:latin typeface="-apple-system"/>
              </a:rPr>
              <a:t>CFD</a:t>
            </a:r>
            <a:r>
              <a:rPr lang="zh-CN" altLang="en-US" sz="2800" b="0" i="0" dirty="0">
                <a:solidFill>
                  <a:srgbClr val="121212"/>
                </a:solidFill>
                <a:effectLst/>
                <a:latin typeface="-apple-system"/>
              </a:rPr>
              <a:t>软件</a:t>
            </a:r>
            <a:r>
              <a:rPr kumimoji="1" lang="zh-CN" altLang="en-US" sz="3600" dirty="0"/>
              <a:t>对人体颈动脉血液流动进行仿真是准确可行的</a:t>
            </a:r>
            <a:endParaRPr kumimoji="1" lang="en-US" altLang="zh-CN"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展望：</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实际血液流动中，因为个体差异性导致的血管几何结构差异，血液流量随时间变化的曲线也不同。因此，</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MRI</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重建的病人实际</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几何模型与根据实际测量的时间</a:t>
            </a:r>
            <a:r>
              <a:rPr 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en-US" sz="1800" dirty="0" err="1">
                <a:effectLst/>
                <a:latin typeface="Times New Roman" panose="02020603050405020304" pitchFamily="18" charset="0"/>
                <a:ea typeface="宋体" panose="02010600030101010101" pitchFamily="2" charset="-122"/>
                <a:cs typeface="宋体" panose="02010600030101010101" pitchFamily="2" charset="-122"/>
              </a:rPr>
              <a:t>血液流量相</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配合，将更真实地反映动脉血液流动情况。另外，本文的模型在计算中并未考虑血管管壁的弹性和运动，可以进一步考虑采用流固耦合（</a:t>
            </a:r>
            <a:r>
              <a:rPr lang="en-US" sz="1800" dirty="0">
                <a:effectLst/>
                <a:latin typeface="Times New Roman" panose="02020603050405020304" pitchFamily="18" charset="0"/>
                <a:ea typeface="宋体" panose="02010600030101010101" pitchFamily="2" charset="-122"/>
                <a:cs typeface="宋体" panose="02010600030101010101" pitchFamily="2" charset="-122"/>
              </a:rPr>
              <a:t>fluid-structure interaction</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cs typeface="宋体" panose="02010600030101010101" pitchFamily="2" charset="-122"/>
              </a:rPr>
              <a:t>FSI</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）计算方法进行建模仿真，以获得更符合实际血液流动情况的结果。</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212145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了解人体颈动脉几何结构中的血流模式对于评估个体动脉粥样硬化的风险至关重要。通过计算流体力学（</a:t>
            </a:r>
            <a:r>
              <a:rPr lang="en-US" sz="1800" dirty="0">
                <a:effectLst/>
                <a:latin typeface="Times New Roman" panose="02020603050405020304" pitchFamily="18" charset="0"/>
                <a:ea typeface="宋体" panose="02010600030101010101" pitchFamily="2" charset="-122"/>
              </a:rPr>
              <a:t>computational fluid dynamics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rPr>
              <a:t>CFD</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）进行血流流动仿真应用，可以了解血液流动过程中与管壁的相互作用，是系统探究心血管疾病的有效方式。</a:t>
            </a:r>
            <a:r>
              <a:rPr lang="zh-CN" altLang="en-US" sz="1800" dirty="0">
                <a:effectLst/>
              </a:rPr>
              <a:t> </a:t>
            </a:r>
            <a:endParaRPr lang="en-US" altLang="zh-CN"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p>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人类颈总动脉（</a:t>
            </a:r>
            <a:r>
              <a:rPr lang="en-US" sz="1800" dirty="0">
                <a:effectLst/>
                <a:latin typeface="Times New Roman" panose="02020603050405020304" pitchFamily="18" charset="0"/>
                <a:ea typeface="宋体" panose="02010600030101010101" pitchFamily="2" charset="-122"/>
              </a:rPr>
              <a:t>common carotid artery</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rPr>
              <a:t>CCA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）起源于主动脉弓，它分叉成颈外动脉（</a:t>
            </a:r>
            <a:r>
              <a:rPr lang="en-US" sz="1800" dirty="0">
                <a:effectLst/>
                <a:latin typeface="Times New Roman" panose="02020603050405020304" pitchFamily="18" charset="0"/>
                <a:ea typeface="宋体" panose="02010600030101010101" pitchFamily="2" charset="-122"/>
              </a:rPr>
              <a:t>external carotid artery</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rPr>
              <a:t>ECA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）和内颈动脉（</a:t>
            </a:r>
            <a:r>
              <a:rPr lang="en-US" sz="1800" dirty="0">
                <a:effectLst/>
                <a:latin typeface="Times New Roman" panose="02020603050405020304" pitchFamily="18" charset="0"/>
                <a:ea typeface="宋体" panose="02010600030101010101" pitchFamily="2" charset="-122"/>
              </a:rPr>
              <a:t>internal carotid artery</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dirty="0">
                <a:effectLst/>
                <a:latin typeface="Times New Roman" panose="02020603050405020304" pitchFamily="18" charset="0"/>
                <a:ea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的起始部有一个扩张区域，称为颈动脉窦（</a:t>
            </a:r>
            <a:r>
              <a:rPr lang="en-US" sz="1800" dirty="0">
                <a:effectLst/>
                <a:latin typeface="Times New Roman" panose="02020603050405020304" pitchFamily="18" charset="0"/>
                <a:ea typeface="宋体" panose="02010600030101010101" pitchFamily="2" charset="-122"/>
              </a:rPr>
              <a:t>carotid sinus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），是血压变化的压力感受器。</a:t>
            </a:r>
            <a:r>
              <a:rPr lang="zh-CN" dirty="0">
                <a:effectLst/>
              </a:rPr>
              <a:t> </a:t>
            </a:r>
            <a:endParaRPr lang="en-US" altLang="zh-CN" dirty="0">
              <a:effectLst/>
            </a:endParaRPr>
          </a:p>
          <a:p>
            <a:endParaRPr lang="en-US" dirty="0">
              <a:effectLst/>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56866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b="0" dirty="0">
                <a:solidFill>
                  <a:srgbClr val="000000"/>
                </a:solidFill>
                <a:effectLst/>
                <a:latin typeface="Arial" panose="020B0604020202020204" pitchFamily="34" charset="0"/>
              </a:rPr>
              <a:t>“</a:t>
            </a:r>
            <a:r>
              <a:rPr lang="en-US" altLang="zh-CN" sz="2800" b="0" dirty="0">
                <a:solidFill>
                  <a:srgbClr val="000000"/>
                </a:solidFill>
                <a:effectLst/>
                <a:latin typeface="Arial" panose="020B0604020202020204" pitchFamily="34" charset="0"/>
              </a:rPr>
              <a:t>MRI</a:t>
            </a:r>
            <a:r>
              <a:rPr lang="zh-CN" altLang="en-US" sz="2800" b="0" dirty="0">
                <a:solidFill>
                  <a:srgbClr val="000000"/>
                </a:solidFill>
                <a:effectLst/>
                <a:latin typeface="Arial" panose="020B0604020202020204" pitchFamily="34" charset="0"/>
              </a:rPr>
              <a:t>成像” </a:t>
            </a:r>
            <a:r>
              <a:rPr lang="en-US" sz="2800" b="0" dirty="0">
                <a:solidFill>
                  <a:srgbClr val="000000"/>
                </a:solidFill>
                <a:effectLst/>
                <a:latin typeface="Arial" panose="020B0604020202020204" pitchFamily="34" charset="0"/>
              </a:rPr>
              <a:t>Carotid Arteries’ image shows </a:t>
            </a:r>
            <a:r>
              <a:rPr lang="en-US" altLang="zh-CN" sz="2800" b="0" dirty="0">
                <a:solidFill>
                  <a:srgbClr val="000000"/>
                </a:solidFill>
                <a:effectLst/>
                <a:latin typeface="Arial" panose="020B0604020202020204" pitchFamily="34" charset="0"/>
              </a:rPr>
              <a:t>15</a:t>
            </a:r>
            <a:r>
              <a:rPr lang="zh-CN" altLang="en-US" sz="2800" b="0" dirty="0">
                <a:solidFill>
                  <a:srgbClr val="000000"/>
                </a:solidFill>
                <a:effectLst/>
                <a:latin typeface="Arial" panose="020B0604020202020204" pitchFamily="34" charset="0"/>
              </a:rPr>
              <a:t> </a:t>
            </a:r>
            <a:r>
              <a:rPr lang="en-US" sz="2800" b="0" dirty="0">
                <a:solidFill>
                  <a:srgbClr val="000000"/>
                </a:solidFill>
                <a:effectLst/>
                <a:latin typeface="Arial" panose="020B0604020202020204" pitchFamily="34" charset="0"/>
              </a:rPr>
              <a:t>reconstructed maximum intensity projections (</a:t>
            </a:r>
            <a:r>
              <a:rPr lang="en-US" sz="2800" b="0" u="sng" dirty="0">
                <a:solidFill>
                  <a:srgbClr val="8A000B"/>
                </a:solidFill>
                <a:effectLst/>
                <a:latin typeface="Arial" panose="020B0604020202020204" pitchFamily="34" charset="0"/>
                <a:hlinkClick r:id="rId3"/>
              </a:rPr>
              <a:t>MIP</a:t>
            </a:r>
            <a:r>
              <a:rPr lang="en-US" sz="2800" b="0" dirty="0">
                <a:solidFill>
                  <a:srgbClr val="000000"/>
                </a:solidFill>
                <a:effectLst/>
                <a:latin typeface="Arial" panose="020B0604020202020204" pitchFamily="34" charset="0"/>
              </a:rPr>
              <a:t>) of a </a:t>
            </a:r>
            <a:r>
              <a:rPr lang="en-US" sz="2800" b="0" u="sng" dirty="0">
                <a:solidFill>
                  <a:srgbClr val="8A000B"/>
                </a:solidFill>
                <a:effectLst/>
                <a:latin typeface="Arial" panose="020B0604020202020204" pitchFamily="34" charset="0"/>
                <a:hlinkClick r:id="rId4"/>
              </a:rPr>
              <a:t>contrast enhanced magnetic resonance angiography</a:t>
            </a:r>
            <a:r>
              <a:rPr lang="en-US" sz="2800" b="0" dirty="0">
                <a:solidFill>
                  <a:srgbClr val="000000"/>
                </a:solidFill>
                <a:effectLst/>
                <a:latin typeface="Arial" panose="020B0604020202020204" pitchFamily="34" charset="0"/>
              </a:rPr>
              <a:t> (CE-MRA). This MRI scan shows the neck vessels from the aortic arch to the </a:t>
            </a:r>
            <a:r>
              <a:rPr lang="en-US" sz="2800" b="0" u="sng" dirty="0">
                <a:solidFill>
                  <a:srgbClr val="8A000B"/>
                </a:solidFill>
                <a:effectLst/>
                <a:latin typeface="Arial" panose="020B0604020202020204" pitchFamily="34" charset="0"/>
                <a:hlinkClick r:id="rId5"/>
              </a:rPr>
              <a:t>circle of willis</a:t>
            </a:r>
            <a:r>
              <a:rPr lang="en-US" sz="2800" b="0" dirty="0">
                <a:solidFill>
                  <a:srgbClr val="000000"/>
                </a:solidFill>
                <a:effectLst/>
                <a:latin typeface="Arial" panose="020B0604020202020204" pitchFamily="34" charset="0"/>
              </a:rPr>
              <a:t>.</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实验中可以利用激光多普勒测速和磁共振相位对比成像等方法进行人类颈动脉分叉模型的流体速度测量，并且通过</a:t>
            </a:r>
            <a:r>
              <a:rPr lang="en-US" sz="1800" dirty="0">
                <a:effectLst/>
                <a:latin typeface="Times New Roman" panose="02020603050405020304" pitchFamily="18" charset="0"/>
                <a:ea typeface="宋体" panose="02010600030101010101" pitchFamily="2" charset="-122"/>
              </a:rPr>
              <a:t>MRI</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获取的</a:t>
            </a:r>
            <a:r>
              <a:rPr lang="en-US" sz="1800" dirty="0">
                <a:effectLst/>
                <a:latin typeface="Times New Roman" panose="02020603050405020304" pitchFamily="18" charset="0"/>
                <a:ea typeface="宋体" panose="02010600030101010101" pitchFamily="2" charset="-122"/>
              </a:rPr>
              <a:t>3D</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模型结构可用于</a:t>
            </a:r>
            <a:r>
              <a:rPr lang="en-US" sz="1800" dirty="0">
                <a:effectLst/>
                <a:latin typeface="Times New Roman" panose="02020603050405020304" pitchFamily="18" charset="0"/>
                <a:ea typeface="宋体" panose="02010600030101010101" pitchFamily="2" charset="-122"/>
              </a:rPr>
              <a:t>CFD</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仿真研究</a:t>
            </a:r>
            <a:r>
              <a:rPr lang="en-US" sz="1800" baseline="30000" dirty="0">
                <a:effectLst/>
                <a:latin typeface="Times New Roman" panose="02020603050405020304" pitchFamily="18" charset="0"/>
                <a:ea typeface="宋体" panose="02010600030101010101" pitchFamily="2" charset="-122"/>
              </a:rPr>
              <a:t>[3]</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800" dirty="0">
                <a:effectLst/>
                <a:latin typeface="Times New Roman" panose="02020603050405020304" pitchFamily="18" charset="0"/>
                <a:ea typeface="宋体" panose="02010600030101010101" pitchFamily="2" charset="-122"/>
              </a:rPr>
              <a:t>(a)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展示了一个人类颈动脉分叉的影像。</a:t>
            </a:r>
            <a:r>
              <a:rPr lang="zh-CN" dirty="0">
                <a:effectLst/>
              </a:rPr>
              <a:t> </a:t>
            </a:r>
            <a:endParaRPr lang="en-US" altLang="zh-CN" dirty="0">
              <a:effectLst/>
            </a:endParaRPr>
          </a:p>
          <a:p>
            <a:endParaRPr kumimoji="1"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现阶段的仿真研究一般采用直接从患者</a:t>
            </a:r>
            <a:r>
              <a:rPr lang="en-US" sz="1800" dirty="0">
                <a:effectLst/>
                <a:latin typeface="Times New Roman" panose="02020603050405020304" pitchFamily="18" charset="0"/>
                <a:ea typeface="宋体" panose="02010600030101010101" pitchFamily="2" charset="-122"/>
                <a:cs typeface="宋体" panose="02010600030101010101" pitchFamily="2" charset="-122"/>
              </a:rPr>
              <a:t>MRI</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图像获得的颈动脉几何结构。然而，这类重建模型多具有特异性，与患者个体有关。因此，本项目中我们首先将颈动脉的几何形态抽象为一个更简单、更明确定义但仍非常接近现实的模型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，进行仿真计算。然后采用相同计算条件对一个</a:t>
            </a:r>
            <a:r>
              <a:rPr lang="en-US" sz="1800" dirty="0">
                <a:effectLst/>
                <a:latin typeface="Times New Roman" panose="02020603050405020304" pitchFamily="18" charset="0"/>
                <a:ea typeface="宋体" panose="02010600030101010101" pitchFamily="2" charset="-122"/>
                <a:cs typeface="宋体" panose="02010600030101010101" pitchFamily="2" charset="-122"/>
              </a:rPr>
              <a:t>MRI</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重建的复杂模型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进行计算，并对两个模型的结果分别进行分析。</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298631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在我们的颈动脉简单几何模型中，动脉血管被建模成圆柱管，窦被建模成椭球体，图展示了一个具有</a:t>
            </a:r>
            <a:r>
              <a:rPr lang="en-US" sz="1800" dirty="0">
                <a:effectLst/>
                <a:latin typeface="Times New Roman" panose="02020603050405020304" pitchFamily="18" charset="0"/>
                <a:ea typeface="宋体" panose="02010600030101010101" pitchFamily="2" charset="-122"/>
              </a:rPr>
              <a:t>40°</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分叉角度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，各个血管均在一个平面内</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的颈动脉模型。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模型二是从网上找到的素材，基于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MRI</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成像三维重建的实际人体右颈动脉血管模型，这个模型具有表面不规则，血管间有夹角不共面等特征。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我们采用</a:t>
            </a:r>
            <a:r>
              <a:rPr lang="en-US" sz="1800" dirty="0">
                <a:effectLst/>
                <a:latin typeface="Times New Roman" panose="02020603050405020304" pitchFamily="18" charset="0"/>
                <a:ea typeface="宋体" panose="02010600030101010101" pitchFamily="2" charset="-122"/>
                <a:cs typeface="宋体" panose="02010600030101010101" pitchFamily="2" charset="-122"/>
              </a:rPr>
              <a:t>ANSYS Fluent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软件中的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meshing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工具进行了网格划分</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下</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图展示了对模型一进行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网格</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无关性分析得到的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ECA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中心轴向流速的变化</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，最终确定了模型一网格数</a:t>
            </a:r>
            <a:r>
              <a:rPr lang="en-US" sz="1800" dirty="0">
                <a:effectLst/>
                <a:latin typeface="Times New Roman" panose="02020603050405020304" pitchFamily="18" charset="0"/>
                <a:ea typeface="宋体" panose="02010600030101010101" pitchFamily="2" charset="-122"/>
                <a:cs typeface="宋体" panose="02010600030101010101" pitchFamily="2" charset="-122"/>
              </a:rPr>
              <a:t>361674</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。模型二则采用了相似的网格数</a:t>
            </a:r>
            <a:r>
              <a:rPr lang="en-US" sz="1800" dirty="0">
                <a:effectLst/>
                <a:latin typeface="Times New Roman" panose="02020603050405020304" pitchFamily="18" charset="0"/>
                <a:ea typeface="宋体" panose="02010600030101010101" pitchFamily="2" charset="-122"/>
                <a:cs typeface="宋体" panose="02010600030101010101" pitchFamily="2" charset="-122"/>
              </a:rPr>
              <a:t>344950</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dirty="0">
                <a:effectLst/>
              </a:rPr>
              <a:t> </a:t>
            </a:r>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50867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在颈动脉这一类大型血管中，血细胞的直径远小于于血管直径，因此血液可以被视作牛顿流体。颈动脉内的血液流动的雷诺数约为</a:t>
            </a:r>
            <a:r>
              <a:rPr lang="en-US" sz="1800" dirty="0">
                <a:effectLst/>
                <a:latin typeface="Times New Roman" panose="02020603050405020304" pitchFamily="18" charset="0"/>
                <a:ea typeface="宋体" panose="02010600030101010101" pitchFamily="2" charset="-122"/>
              </a:rPr>
              <a:t>300</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，流速随时间变化，脉冲周期大致为</a:t>
            </a:r>
            <a:r>
              <a:rPr lang="en-US" sz="1800" dirty="0">
                <a:effectLst/>
                <a:latin typeface="Times New Roman" panose="02020603050405020304" pitchFamily="18" charset="0"/>
                <a:ea typeface="宋体" panose="02010600030101010101" pitchFamily="2" charset="-122"/>
              </a:rPr>
              <a:t>1</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颈总动脉的入流边界条件是一个随时间变化的体积流量</a:t>
            </a:r>
            <a:r>
              <a:rPr lang="en-US" sz="1800" dirty="0">
                <a:effectLst/>
                <a:latin typeface="Times New Roman" panose="02020603050405020304" pitchFamily="18" charset="0"/>
                <a:ea typeface="宋体" panose="02010600030101010101" pitchFamily="2" charset="-122"/>
              </a:rPr>
              <a:t>F(t)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，该流量是通过拟合</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文献中的</a:t>
            </a:r>
            <a:r>
              <a:rPr lang="en-US" sz="1800" baseline="30000" dirty="0">
                <a:effectLst/>
                <a:latin typeface="Times New Roman" panose="02020603050405020304" pitchFamily="18" charset="0"/>
                <a:ea typeface="宋体" panose="02010600030101010101" pitchFamily="2" charset="-122"/>
              </a:rPr>
              <a: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的实验数据（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中的数据点</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）生成的。</a:t>
            </a:r>
            <a:r>
              <a:rPr lang="zh-CN" dirty="0">
                <a:effectLst/>
              </a:rPr>
              <a:t> </a:t>
            </a:r>
            <a:r>
              <a:rPr lang="zh-CN" altLang="en-US" dirty="0">
                <a:effectLst/>
              </a:rPr>
              <a:t>得到流量随时间变化的函数如下图所示。</a:t>
            </a:r>
            <a:endParaRPr lang="en-US" altLang="zh-CN" dirty="0">
              <a:effectLst/>
            </a:endParaRPr>
          </a:p>
          <a:p>
            <a:endParaRPr kumimoji="1" lang="en-US" altLang="zh-CN" dirty="0">
              <a:effectLst/>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414746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66700"/>
            <a:r>
              <a:rPr lang="zh-CN" sz="1800" dirty="0">
                <a:effectLst/>
                <a:latin typeface="Times New Roman" panose="02020603050405020304" pitchFamily="18" charset="0"/>
                <a:ea typeface="宋体" panose="02010600030101010101" pitchFamily="2" charset="-122"/>
                <a:cs typeface="Times New Roman" panose="02020603050405020304" pitchFamily="18" charset="0"/>
              </a:rPr>
              <a:t>首先对模型一颈外动脉和颈内动脉的体积流速随时间的变化进行了计算，并与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文献中的</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测量结果进行了比较，如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左</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图所示。总体上各出口流量与实验值一致性较好，可以作为我们模型的验证。根据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文献中的</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解释，</a:t>
            </a:r>
            <a:r>
              <a:rPr lang="zh-CN" sz="1800" dirty="0">
                <a:effectLst/>
                <a:latin typeface="宋体" panose="02010600030101010101" pitchFamily="2" charset="-122"/>
                <a:ea typeface="Times New Roman" panose="02020603050405020304" pitchFamily="18" charset="0"/>
                <a:cs typeface="宋体" panose="02010600030101010101" pitchFamily="2" charset="-122"/>
              </a:rPr>
              <a:t> </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测量中</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宋体" panose="02010600030101010101" pitchFamily="2" charset="-122"/>
                <a:cs typeface="宋体" panose="02010600030101010101" pitchFamily="2" charset="-122"/>
              </a:rPr>
              <a:t>ECA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流速</a:t>
            </a:r>
            <a:r>
              <a:rPr lang="zh-CN" altLang="en-CN" sz="1800" dirty="0">
                <a:effectLst/>
                <a:latin typeface="Times New Roman" panose="02020603050405020304" pitchFamily="18" charset="0"/>
                <a:ea typeface="宋体" panose="02010600030101010101" pitchFamily="2" charset="-122"/>
                <a:cs typeface="Times New Roman" panose="02020603050405020304" pitchFamily="18" charset="0"/>
              </a:rPr>
              <a:t>误差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较大</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。因此，我们可以认为</a:t>
            </a:r>
            <a:r>
              <a:rPr lang="en-US" sz="1800" dirty="0">
                <a:effectLst/>
                <a:latin typeface="Times New Roman" panose="02020603050405020304" pitchFamily="18" charset="0"/>
                <a:ea typeface="宋体" panose="02010600030101010101" pitchFamily="2" charset="-122"/>
                <a:cs typeface="宋体" panose="02010600030101010101" pitchFamily="2" charset="-122"/>
              </a:rPr>
              <a:t>CFD</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计算能够验证模型的合理性。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endParaRPr 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然后我们采用相同计算设置和入口条件对模型二进行了计算。如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右</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图所示，在连续</a:t>
            </a:r>
            <a:r>
              <a:rPr lang="en-US" sz="1800" dirty="0">
                <a:effectLst/>
                <a:latin typeface="Times New Roman" panose="02020603050405020304" pitchFamily="18" charset="0"/>
                <a:ea typeface="宋体" panose="02010600030101010101" pitchFamily="2" charset="-122"/>
                <a:cs typeface="宋体" panose="02010600030101010101" pitchFamily="2" charset="-122"/>
              </a:rPr>
              <a:t>2</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次脉动的</a:t>
            </a:r>
            <a:r>
              <a:rPr lang="en-US" sz="1800" dirty="0">
                <a:effectLst/>
                <a:latin typeface="Times New Roman" panose="02020603050405020304" pitchFamily="18" charset="0"/>
                <a:ea typeface="宋体" panose="02010600030101010101" pitchFamily="2" charset="-122"/>
                <a:cs typeface="宋体" panose="02010600030101010101" pitchFamily="2" charset="-122"/>
              </a:rPr>
              <a:t>CCA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流量变化过程中，</a:t>
            </a:r>
            <a:r>
              <a:rPr lang="en-US" sz="1800" dirty="0">
                <a:effectLst/>
                <a:latin typeface="Times New Roman" panose="02020603050405020304" pitchFamily="18" charset="0"/>
                <a:ea typeface="宋体" panose="02010600030101010101" pitchFamily="2" charset="-122"/>
                <a:cs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宋体" panose="02010600030101010101" pitchFamily="2" charset="-122"/>
                <a:cs typeface="宋体" panose="02010600030101010101" pitchFamily="2" charset="-122"/>
              </a:rPr>
              <a:t>ECA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的流动特性与模型一基本一致，能够完全响应入口流量的变化。由于模型二基于患者实际血管情况建立，其几何尺寸与模型一略有差异，因此流速有相应变化。</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3317439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右</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图所示，在颈动脉窦轴向各个位置和不同时间分别得到了速度剖面。</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图上所示为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t=1s</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（即完成一个脉动的瞬间）</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时的流场，</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可以观察到流速在颈动脉窦的上游和下游区域最高。</a:t>
            </a:r>
            <a:r>
              <a:rPr lang="zh-CN" dirty="0">
                <a:effectLst/>
              </a:rPr>
              <a:t> </a:t>
            </a:r>
            <a:endParaRPr lang="en-US" altLang="zh-CN" dirty="0">
              <a:effectLst/>
            </a:endParaRPr>
          </a:p>
          <a:p>
            <a:endParaRPr kumimoji="1" lang="en-US" altLang="zh-CN" dirty="0">
              <a:effectLst/>
            </a:endParaRPr>
          </a:p>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由于流速的快速变化、流体黏度低以及窦口的曲率，使得在窦口壁附近形成了低速区域，如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左</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图中</a:t>
            </a:r>
            <a:r>
              <a:rPr lang="en-US" sz="1800" dirty="0">
                <a:effectLst/>
                <a:latin typeface="Times New Roman" panose="02020603050405020304" pitchFamily="18" charset="0"/>
                <a:ea typeface="宋体" panose="02010600030101010101" pitchFamily="2" charset="-122"/>
              </a:rPr>
              <a:t>ICA</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中心轴上各点速度所示。在这样的低速区域内，血液流动速度非常缓慢，可能导致斑块沉积程度的增加。</a:t>
            </a:r>
            <a:r>
              <a:rPr lang="zh-CN" dirty="0">
                <a:effectLst/>
              </a:rPr>
              <a:t> </a:t>
            </a:r>
            <a:endParaRPr lang="en-US" altLang="zh-CN" dirty="0">
              <a:effectLst/>
            </a:endParaRPr>
          </a:p>
          <a:p>
            <a:endParaRPr kumimoji="1" lang="en-US" altLang="zh-CN" dirty="0">
              <a:effectLst/>
            </a:endParaRPr>
          </a:p>
          <a:p>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43415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图上</a:t>
            </a:r>
            <a:r>
              <a:rPr kumimoji="1" lang="en-US" altLang="zh-CN" dirty="0"/>
              <a:t>a</a:t>
            </a:r>
            <a:r>
              <a:rPr kumimoji="1" lang="zh-CN" altLang="en-US" dirty="0"/>
              <a:t>到</a:t>
            </a:r>
            <a:r>
              <a:rPr kumimoji="1" lang="en-US" altLang="zh-CN" dirty="0"/>
              <a:t>f</a:t>
            </a:r>
            <a:r>
              <a:rPr kumimoji="1" lang="zh-CN" altLang="en-US" dirty="0"/>
              <a:t>分别对应截面</a:t>
            </a:r>
            <a:r>
              <a:rPr kumimoji="1" lang="en-US" altLang="zh-CN" dirty="0"/>
              <a:t>1-6</a:t>
            </a:r>
            <a:r>
              <a:rPr kumimoji="1" lang="zh-CN" altLang="en-US" dirty="0"/>
              <a:t>，</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深蓝色表示低速流动区域。尽管轴向速度的峰值通常出现在所研究的截面的中心位置，但从图中可以观察到一些速度偏斜现象（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也就是</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最大速度不发生在中心位置）。在平面</a:t>
            </a:r>
            <a:r>
              <a:rPr lang="en-US" sz="1800" dirty="0">
                <a:effectLst/>
                <a:latin typeface="Times New Roman" panose="02020603050405020304" pitchFamily="18" charset="0"/>
                <a:ea typeface="宋体" panose="02010600030101010101" pitchFamily="2" charset="-122"/>
              </a:rPr>
              <a:t>1</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宋体" panose="02010600030101010101" pitchFamily="2" charset="-122"/>
              </a:rPr>
              <a:t>2</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最为明显。这种偏斜是由于随着血液从颈总动脉流向分叉区域和窦入口处，血管的几何形状发生了变化。</a:t>
            </a:r>
            <a:r>
              <a:rPr lang="zh-CN" dirty="0">
                <a:effectLst/>
              </a:rPr>
              <a:t> </a:t>
            </a:r>
            <a:endParaRPr lang="en-US" altLang="zh-CN" dirty="0">
              <a:effectLst/>
            </a:endParaRPr>
          </a:p>
          <a:p>
            <a:endParaRPr kumimoji="1" lang="en-US" altLang="zh-CN" dirty="0">
              <a:effectLst/>
            </a:endParaRPr>
          </a:p>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深蓝色</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的低速区域内，血液流动速度非常缓慢，可能导致斑块沉积程度的增加。</a:t>
            </a:r>
            <a:r>
              <a:rPr lang="zh-CN" dirty="0">
                <a:effectLst/>
              </a:rPr>
              <a:t> </a:t>
            </a:r>
            <a:endParaRPr lang="en-US" altLang="zh-CN" dirty="0">
              <a:effectLst/>
            </a:endParaRPr>
          </a:p>
          <a:p>
            <a:endParaRPr kumimoji="1" lang="en-US" altLang="zh-CN" dirty="0">
              <a:effectLst/>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平</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面</a:t>
            </a:r>
            <a:r>
              <a:rPr lang="en-US" sz="1800" dirty="0">
                <a:effectLst/>
                <a:latin typeface="Times New Roman" panose="02020603050405020304" pitchFamily="18" charset="0"/>
                <a:ea typeface="宋体" panose="02010600030101010101" pitchFamily="2" charset="-122"/>
              </a:rPr>
              <a:t>2</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与窦壁交汇附近的速度梯度远高于平面</a:t>
            </a:r>
            <a:r>
              <a:rPr lang="en-US" sz="1800" dirty="0">
                <a:effectLst/>
                <a:latin typeface="Times New Roman" panose="02020603050405020304" pitchFamily="18" charset="0"/>
                <a:ea typeface="宋体" panose="02010600030101010101" pitchFamily="2" charset="-122"/>
              </a:rPr>
              <a:t>5</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与窦壁交汇附近的情况。平面</a:t>
            </a:r>
            <a:r>
              <a:rPr lang="en-US" sz="1800" dirty="0">
                <a:effectLst/>
                <a:latin typeface="Times New Roman" panose="02020603050405020304" pitchFamily="18" charset="0"/>
                <a:ea typeface="宋体" panose="02010600030101010101" pitchFamily="2" charset="-122"/>
              </a:rPr>
              <a:t>5</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上的速度分布在中心处变平，并在接近窦壁时快速减小。这表明在窦壁附近存在非常低的壁面剪应力。</a:t>
            </a:r>
            <a:r>
              <a:rPr lang="zh-CN" dirty="0">
                <a:effectLst/>
              </a:rPr>
              <a:t> </a:t>
            </a:r>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181933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dirty="0">
                <a:effectLst/>
                <a:latin typeface="Times New Roman" panose="02020603050405020304" pitchFamily="18" charset="0"/>
                <a:ea typeface="宋体" panose="02010600030101010101" pitchFamily="2" charset="-122"/>
                <a:cs typeface="Times New Roman" panose="02020603050405020304" pitchFamily="18" charset="0"/>
              </a:rPr>
              <a:t>由于模型二的不对称性，所得如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左图</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所示的速度剖面有明显的不对称性，但仍然可以观察到与模型一相同的变化趋势，即在颈动脉窦的上游和下游区域流速最高，窦口壁附近形成低速区域。</a:t>
            </a:r>
            <a:r>
              <a:rPr lang="zh-CN" dirty="0">
                <a:effectLst/>
              </a:rPr>
              <a:t> </a:t>
            </a:r>
            <a:endParaRPr lang="en-US" altLang="zh-CN" dirty="0">
              <a:effectLst/>
            </a:endParaRPr>
          </a:p>
          <a:p>
            <a:endParaRPr kumimoji="1" lang="en-US" altLang="zh-CN" dirty="0">
              <a:effectLst/>
            </a:endParaRPr>
          </a:p>
          <a:p>
            <a:r>
              <a:rPr kumimoji="1" lang="zh-CN" altLang="en-US" dirty="0">
                <a:effectLst/>
              </a:rPr>
              <a:t>同样的，</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右图</a:t>
            </a:r>
            <a:r>
              <a:rPr lang="zh-CN" sz="1800" dirty="0">
                <a:effectLst/>
                <a:latin typeface="Times New Roman" panose="02020603050405020304" pitchFamily="18" charset="0"/>
                <a:ea typeface="宋体" panose="02010600030101010101" pitchFamily="2" charset="-122"/>
                <a:cs typeface="Times New Roman" panose="02020603050405020304" pitchFamily="18" charset="0"/>
              </a:rPr>
              <a:t>所示，对颈动脉窦轴向各个位置和不同时间分别得到速度平面。</a:t>
            </a:r>
            <a:r>
              <a:rPr lang="zh-CN" dirty="0">
                <a:effectLst/>
              </a:rPr>
              <a:t> </a:t>
            </a:r>
            <a:endParaRPr kumimoji="1"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248320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2C3D67-EED6-4C96-95B7-B853CFFB4941}"/>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a:extLst>
              <a:ext uri="{FF2B5EF4-FFF2-40B4-BE49-F238E27FC236}">
                <a16:creationId xmlns:a16="http://schemas.microsoft.com/office/drawing/2014/main" id="{6BE5CC2F-529B-4261-BEFE-E08F8A8E6A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a:extLst>
              <a:ext uri="{FF2B5EF4-FFF2-40B4-BE49-F238E27FC236}">
                <a16:creationId xmlns:a16="http://schemas.microsoft.com/office/drawing/2014/main" id="{3CAA27FF-4D24-4D71-A42A-32E30AD5DCFF}"/>
              </a:ext>
            </a:extLst>
          </p:cNvPr>
          <p:cNvSpPr/>
          <p:nvPr userDrawn="1"/>
        </p:nvSpPr>
        <p:spPr>
          <a:xfrm>
            <a:off x="-2" y="4053847"/>
            <a:ext cx="12191999" cy="2804153"/>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7DD7CEF-E26C-450F-A0E3-BC28812142DF}"/>
              </a:ext>
            </a:extLst>
          </p:cNvPr>
          <p:cNvSpPr/>
          <p:nvPr userDrawn="1"/>
        </p:nvSpPr>
        <p:spPr>
          <a:xfrm>
            <a:off x="1" y="3772685"/>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a:extLst>
              <a:ext uri="{FF2B5EF4-FFF2-40B4-BE49-F238E27FC236}">
                <a16:creationId xmlns:a16="http://schemas.microsoft.com/office/drawing/2014/main" id="{295E269D-CDF8-40A9-8CDF-3AABFADCA49F}"/>
              </a:ext>
            </a:extLst>
          </p:cNvPr>
          <p:cNvSpPr/>
          <p:nvPr userDrawn="1"/>
        </p:nvSpPr>
        <p:spPr>
          <a:xfrm rot="5400000">
            <a:off x="4838702" y="81305"/>
            <a:ext cx="2514596" cy="2351994"/>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a:extLst>
              <a:ext uri="{FF2B5EF4-FFF2-40B4-BE49-F238E27FC236}">
                <a16:creationId xmlns:a16="http://schemas.microsoft.com/office/drawing/2014/main" id="{38595F8F-A7A1-46FA-ABFD-340C45DA6D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92546" y="360000"/>
            <a:ext cx="1606909" cy="1606909"/>
          </a:xfrm>
          <a:prstGeom prst="rect">
            <a:avLst/>
          </a:prstGeom>
        </p:spPr>
      </p:pic>
      <p:pic>
        <p:nvPicPr>
          <p:cNvPr id="18" name="图片 17" descr="图片包含 建筑物&#10;&#10;自动生成的说明">
            <a:extLst>
              <a:ext uri="{FF2B5EF4-FFF2-40B4-BE49-F238E27FC236}">
                <a16:creationId xmlns:a16="http://schemas.microsoft.com/office/drawing/2014/main" id="{96A456C2-727A-4F13-8F23-9FDE434EE70A}"/>
              </a:ext>
            </a:extLst>
          </p:cNvPr>
          <p:cNvPicPr>
            <a:picLocks noChangeAspect="1"/>
          </p:cNvPicPr>
          <p:nvPr userDrawn="1"/>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649156" y="2514601"/>
            <a:ext cx="13490313" cy="4343396"/>
          </a:xfrm>
          <a:prstGeom prst="rect">
            <a:avLst/>
          </a:prstGeom>
        </p:spPr>
      </p:pic>
      <p:sp>
        <p:nvSpPr>
          <p:cNvPr id="19" name="箭头: 五边形 18">
            <a:extLst>
              <a:ext uri="{FF2B5EF4-FFF2-40B4-BE49-F238E27FC236}">
                <a16:creationId xmlns:a16="http://schemas.microsoft.com/office/drawing/2014/main" id="{7C9109BA-5FEE-48CA-9370-EFDA4643A000}"/>
              </a:ext>
            </a:extLst>
          </p:cNvPr>
          <p:cNvSpPr/>
          <p:nvPr userDrawn="1"/>
        </p:nvSpPr>
        <p:spPr>
          <a:xfrm rot="5400000">
            <a:off x="4838695" y="-6450"/>
            <a:ext cx="2514603" cy="2527502"/>
          </a:xfrm>
          <a:prstGeom prst="homePlate">
            <a:avLst>
              <a:gd name="adj" fmla="val 34883"/>
            </a:avLst>
          </a:prstGeom>
          <a:noFill/>
          <a:ln>
            <a:solidFill>
              <a:srgbClr val="004098"/>
            </a:solidFill>
          </a:ln>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spTree>
    <p:extLst>
      <p:ext uri="{BB962C8B-B14F-4D97-AF65-F5344CB8AC3E}">
        <p14:creationId xmlns:p14="http://schemas.microsoft.com/office/powerpoint/2010/main" val="116763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0C4C-3ED5-63B3-F94F-9CEB977185C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2E4C52D7-FFC7-CB47-F0E5-26044BCFFB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E7A5F16-BF9E-6F1B-3E3C-8F52735F49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3E39C4E7-E4D9-8577-1E1C-5D53CBEF6FA9}"/>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6" name="Footer Placeholder 5">
            <a:extLst>
              <a:ext uri="{FF2B5EF4-FFF2-40B4-BE49-F238E27FC236}">
                <a16:creationId xmlns:a16="http://schemas.microsoft.com/office/drawing/2014/main" id="{CDC64344-DF33-FD7F-9C78-FC0FB36793E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6612600-6E7B-93E4-2AAA-2008B262AB19}"/>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58491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2F43-7CD3-4F26-4F4F-EDA5AEF52CDD}"/>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4BB3913-D52E-3C28-9612-2ED5BA7D4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CD3D53-9EEF-2114-B584-7177DB7A9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0CF22EA-A28C-7617-00E3-F63387079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F7DFB6-5B24-C43A-2DCF-5129A22CD8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47385B84-DEF4-0415-DB31-B6A01B46B792}"/>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8" name="Footer Placeholder 7">
            <a:extLst>
              <a:ext uri="{FF2B5EF4-FFF2-40B4-BE49-F238E27FC236}">
                <a16:creationId xmlns:a16="http://schemas.microsoft.com/office/drawing/2014/main" id="{EB578C9C-5E73-CAEE-91EF-57238AF0AFC8}"/>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095E5BFE-0D7D-BFF7-7A12-86D088E499C1}"/>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199303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A23-4287-6CCC-D56D-8C8E1C729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8FF14CEA-48F2-91A0-C6F0-79A609BA1CFF}"/>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4" name="Footer Placeholder 3">
            <a:extLst>
              <a:ext uri="{FF2B5EF4-FFF2-40B4-BE49-F238E27FC236}">
                <a16:creationId xmlns:a16="http://schemas.microsoft.com/office/drawing/2014/main" id="{BF3EF78C-1A98-A0CB-DE9D-38624152D86B}"/>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89D9BEA6-3E30-A7FF-3BE5-227A17568DDC}"/>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3326882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F7945B-7AE1-63CD-C835-F4DE94CA75FB}"/>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3" name="Footer Placeholder 2">
            <a:extLst>
              <a:ext uri="{FF2B5EF4-FFF2-40B4-BE49-F238E27FC236}">
                <a16:creationId xmlns:a16="http://schemas.microsoft.com/office/drawing/2014/main" id="{E936CB05-ECA8-4872-B8F9-7E93717D5FD3}"/>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F536977A-65C3-B90B-5373-D8707E5885CC}"/>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2415263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74EA-0C20-E0CA-AA19-41F7EBFBE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232A0B56-1B2B-5BBE-7624-A0D241266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7CCDC34D-BCEB-30E8-E9EE-35AF481FF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C527AD-DDE7-69B8-0F26-EE41731D0D68}"/>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6" name="Footer Placeholder 5">
            <a:extLst>
              <a:ext uri="{FF2B5EF4-FFF2-40B4-BE49-F238E27FC236}">
                <a16:creationId xmlns:a16="http://schemas.microsoft.com/office/drawing/2014/main" id="{26C493CC-34A0-A73A-F162-50C8FCC7D35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0484483-5253-32A3-F1DB-B2C3EEC11613}"/>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13569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FBB0-1178-2321-1386-BC022FFA9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F41588C9-8ABE-258D-34A0-73CC557613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4CE53CEA-1BE7-331E-D9B0-C3E8D44B3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1DF27-D82B-FA33-8193-1B724CC65233}"/>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6" name="Footer Placeholder 5">
            <a:extLst>
              <a:ext uri="{FF2B5EF4-FFF2-40B4-BE49-F238E27FC236}">
                <a16:creationId xmlns:a16="http://schemas.microsoft.com/office/drawing/2014/main" id="{F59E27CE-4FC3-DEEA-8764-6046767F8E2F}"/>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DD993D6-5C2B-9CF8-C9CE-2B18EA3DA1AE}"/>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3905034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6D4-E8F6-2A71-A228-66B2A9ABB3BD}"/>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F522E35-7FFD-27DD-3C2C-C5F2A5106D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01A01AE-9DA6-A25F-142C-601B4C188F16}"/>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DC07B1D0-8BFB-696A-FE33-F812937A4C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03AD2C5-B165-69F6-2E0E-2141A5104FFF}"/>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1103757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65B47-5B0C-4726-F21E-147E827B24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36A33CF-2605-B4C0-2EF3-1A2704B8E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965985F-1889-DB2D-BFE5-993A9E1EF147}"/>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D6E51186-0823-66D0-92F0-E78542569B2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06CEF3F-5B7B-C395-B242-E1587DA8C6D2}"/>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241485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4098"/>
        </a:solidFill>
        <a:effectLst/>
      </p:bgPr>
    </p:bg>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43ACB671-65C1-4A82-A9C3-944ADD8C283D}"/>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矩形 14">
            <a:extLst>
              <a:ext uri="{FF2B5EF4-FFF2-40B4-BE49-F238E27FC236}">
                <a16:creationId xmlns:a16="http://schemas.microsoft.com/office/drawing/2014/main" id="{C0607FCC-5D03-40F9-93E9-4EC7E4D9A0F2}"/>
              </a:ext>
            </a:extLst>
          </p:cNvPr>
          <p:cNvSpPr/>
          <p:nvPr userDrawn="1"/>
        </p:nvSpPr>
        <p:spPr>
          <a:xfrm>
            <a:off x="0" y="2810176"/>
            <a:ext cx="12192000" cy="1283368"/>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 黑色&#10;&#10;自动生成的说明">
            <a:extLst>
              <a:ext uri="{FF2B5EF4-FFF2-40B4-BE49-F238E27FC236}">
                <a16:creationId xmlns:a16="http://schemas.microsoft.com/office/drawing/2014/main" id="{A58D0205-E393-41A1-B50C-CD7415E2E83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508330" y="1206906"/>
            <a:ext cx="1175340" cy="1175340"/>
          </a:xfrm>
          <a:prstGeom prst="rect">
            <a:avLst/>
          </a:prstGeom>
        </p:spPr>
      </p:pic>
      <p:sp>
        <p:nvSpPr>
          <p:cNvPr id="7" name="矩形 6">
            <a:extLst>
              <a:ext uri="{FF2B5EF4-FFF2-40B4-BE49-F238E27FC236}">
                <a16:creationId xmlns:a16="http://schemas.microsoft.com/office/drawing/2014/main" id="{0C506219-C28B-4FCF-9870-B503F14B1A74}"/>
              </a:ext>
            </a:extLst>
          </p:cNvPr>
          <p:cNvSpPr/>
          <p:nvPr userDrawn="1"/>
        </p:nvSpPr>
        <p:spPr>
          <a:xfrm>
            <a:off x="0" y="418288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4D3CE6-4981-496B-BEA7-FE1213F035D6}"/>
              </a:ext>
            </a:extLst>
          </p:cNvPr>
          <p:cNvSpPr/>
          <p:nvPr userDrawn="1"/>
        </p:nvSpPr>
        <p:spPr>
          <a:xfrm>
            <a:off x="0" y="267511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0AE5583-E3AE-489E-8549-B122F6BB4EB1}"/>
              </a:ext>
            </a:extLst>
          </p:cNvPr>
          <p:cNvPicPr>
            <a:picLocks noChangeAspect="1"/>
          </p:cNvPicPr>
          <p:nvPr userDrawn="1"/>
        </p:nvPicPr>
        <p:blipFill rotWithShape="1">
          <a:blip r:embed="rId4"/>
          <a:srcRect b="51716"/>
          <a:stretch/>
        </p:blipFill>
        <p:spPr>
          <a:xfrm>
            <a:off x="5163231" y="0"/>
            <a:ext cx="1865538" cy="1206906"/>
          </a:xfrm>
          <a:prstGeom prst="rect">
            <a:avLst/>
          </a:prstGeom>
        </p:spPr>
      </p:pic>
    </p:spTree>
    <p:extLst>
      <p:ext uri="{BB962C8B-B14F-4D97-AF65-F5344CB8AC3E}">
        <p14:creationId xmlns:p14="http://schemas.microsoft.com/office/powerpoint/2010/main" val="144550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8" name="图片 17" descr="图片包含 建筑物&#10;&#10;自动生成的说明">
            <a:extLst>
              <a:ext uri="{FF2B5EF4-FFF2-40B4-BE49-F238E27FC236}">
                <a16:creationId xmlns:a16="http://schemas.microsoft.com/office/drawing/2014/main" id="{96A456C2-727A-4F13-8F23-9FDE434EE70A}"/>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0" y="2874600"/>
            <a:ext cx="12372188" cy="3983400"/>
          </a:xfrm>
          <a:prstGeom prst="rect">
            <a:avLst/>
          </a:prstGeom>
        </p:spPr>
      </p:pic>
      <p:sp>
        <p:nvSpPr>
          <p:cNvPr id="3" name="灯片编号占位符 2">
            <a:extLst>
              <a:ext uri="{FF2B5EF4-FFF2-40B4-BE49-F238E27FC236}">
                <a16:creationId xmlns:a16="http://schemas.microsoft.com/office/drawing/2014/main" id="{672C3D67-EED6-4C96-95B7-B853CFFB4941}"/>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a:extLst>
              <a:ext uri="{FF2B5EF4-FFF2-40B4-BE49-F238E27FC236}">
                <a16:creationId xmlns:a16="http://schemas.microsoft.com/office/drawing/2014/main" id="{6BE5CC2F-529B-4261-BEFE-E08F8A8E6A5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a:extLst>
              <a:ext uri="{FF2B5EF4-FFF2-40B4-BE49-F238E27FC236}">
                <a16:creationId xmlns:a16="http://schemas.microsoft.com/office/drawing/2014/main" id="{3CAA27FF-4D24-4D71-A42A-32E30AD5DCFF}"/>
              </a:ext>
            </a:extLst>
          </p:cNvPr>
          <p:cNvSpPr/>
          <p:nvPr userDrawn="1"/>
        </p:nvSpPr>
        <p:spPr>
          <a:xfrm>
            <a:off x="-3" y="2562394"/>
            <a:ext cx="12191999" cy="1201702"/>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a:extLst>
              <a:ext uri="{FF2B5EF4-FFF2-40B4-BE49-F238E27FC236}">
                <a16:creationId xmlns:a16="http://schemas.microsoft.com/office/drawing/2014/main" id="{17DD7CEF-E26C-450F-A0E3-BC28812142DF}"/>
              </a:ext>
            </a:extLst>
          </p:cNvPr>
          <p:cNvSpPr/>
          <p:nvPr userDrawn="1"/>
        </p:nvSpPr>
        <p:spPr>
          <a:xfrm>
            <a:off x="-4" y="2373481"/>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a:extLst>
              <a:ext uri="{FF2B5EF4-FFF2-40B4-BE49-F238E27FC236}">
                <a16:creationId xmlns:a16="http://schemas.microsoft.com/office/drawing/2014/main" id="{295E269D-CDF8-40A9-8CDF-3AABFADCA49F}"/>
              </a:ext>
            </a:extLst>
          </p:cNvPr>
          <p:cNvSpPr/>
          <p:nvPr userDrawn="1"/>
        </p:nvSpPr>
        <p:spPr>
          <a:xfrm rot="5400000">
            <a:off x="5036822" y="131045"/>
            <a:ext cx="2118356" cy="1856273"/>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a:extLst>
              <a:ext uri="{FF2B5EF4-FFF2-40B4-BE49-F238E27FC236}">
                <a16:creationId xmlns:a16="http://schemas.microsoft.com/office/drawing/2014/main" id="{38595F8F-A7A1-46FA-ABFD-340C45DA6D1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292546" y="192360"/>
            <a:ext cx="1606909" cy="1606909"/>
          </a:xfrm>
          <a:prstGeom prst="rect">
            <a:avLst/>
          </a:prstGeom>
        </p:spPr>
      </p:pic>
      <p:sp>
        <p:nvSpPr>
          <p:cNvPr id="10" name="矩形 9">
            <a:extLst>
              <a:ext uri="{FF2B5EF4-FFF2-40B4-BE49-F238E27FC236}">
                <a16:creationId xmlns:a16="http://schemas.microsoft.com/office/drawing/2014/main" id="{B6FF6E3E-6706-4332-9557-670E6362B883}"/>
              </a:ext>
            </a:extLst>
          </p:cNvPr>
          <p:cNvSpPr/>
          <p:nvPr userDrawn="1"/>
        </p:nvSpPr>
        <p:spPr>
          <a:xfrm>
            <a:off x="1" y="3856996"/>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49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1FC0AB-0F80-470F-8D0F-1814AF673D25}"/>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9" name="组合 8">
            <a:extLst>
              <a:ext uri="{FF2B5EF4-FFF2-40B4-BE49-F238E27FC236}">
                <a16:creationId xmlns:a16="http://schemas.microsoft.com/office/drawing/2014/main" id="{7A6CEBC6-4093-485D-865B-683A18A278E0}"/>
              </a:ext>
            </a:extLst>
          </p:cNvPr>
          <p:cNvGrpSpPr/>
          <p:nvPr userDrawn="1"/>
        </p:nvGrpSpPr>
        <p:grpSpPr>
          <a:xfrm>
            <a:off x="1" y="0"/>
            <a:ext cx="12192000" cy="720000"/>
            <a:chOff x="1440455" y="2421654"/>
            <a:chExt cx="9311089" cy="2954922"/>
          </a:xfrm>
        </p:grpSpPr>
        <p:sp>
          <p:nvSpPr>
            <p:cNvPr id="10" name="流程图: 过程 9">
              <a:extLst>
                <a:ext uri="{FF2B5EF4-FFF2-40B4-BE49-F238E27FC236}">
                  <a16:creationId xmlns:a16="http://schemas.microsoft.com/office/drawing/2014/main" id="{C08861C9-560D-406C-8B3A-C7C0F0FAFA90}"/>
                </a:ext>
              </a:extLst>
            </p:cNvPr>
            <p:cNvSpPr/>
            <p:nvPr/>
          </p:nvSpPr>
          <p:spPr>
            <a:xfrm>
              <a:off x="1440455" y="2421654"/>
              <a:ext cx="9311089" cy="2954922"/>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86AD077B-5D83-4535-BEFA-251FCD02F2EF}"/>
                </a:ext>
              </a:extLst>
            </p:cNvPr>
            <p:cNvCxnSpPr>
              <a:cxnSpLocks/>
            </p:cNvCxnSpPr>
            <p:nvPr/>
          </p:nvCxnSpPr>
          <p:spPr>
            <a:xfrm>
              <a:off x="2064942" y="2677887"/>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9767BBA-B4C5-4869-936B-1F1C96BD9610}"/>
                </a:ext>
              </a:extLst>
            </p:cNvPr>
            <p:cNvCxnSpPr>
              <a:cxnSpLocks/>
            </p:cNvCxnSpPr>
            <p:nvPr/>
          </p:nvCxnSpPr>
          <p:spPr>
            <a:xfrm>
              <a:off x="2064942" y="5179926"/>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A4BE4AEA-23A6-40D9-8EE9-B53007C5EBA8}"/>
              </a:ext>
            </a:extLst>
          </p:cNvPr>
          <p:cNvPicPr>
            <a:picLocks noChangeAspect="1"/>
          </p:cNvPicPr>
          <p:nvPr userDrawn="1"/>
        </p:nvPicPr>
        <p:blipFill rotWithShape="1">
          <a:blip r:embed="rId2" cstate="print">
            <a:duotone>
              <a:prstClr val="black"/>
              <a:srgbClr val="014098">
                <a:tint val="45000"/>
                <a:satMod val="400000"/>
              </a:srgbClr>
            </a:duotone>
          </a:blip>
          <a:srcRect r="1346"/>
          <a:stretch/>
        </p:blipFill>
        <p:spPr>
          <a:xfrm>
            <a:off x="0" y="6054766"/>
            <a:ext cx="12166903" cy="411617"/>
          </a:xfrm>
          <a:prstGeom prst="rect">
            <a:avLst/>
          </a:prstGeom>
        </p:spPr>
      </p:pic>
      <p:pic>
        <p:nvPicPr>
          <p:cNvPr id="16" name="图片 15" descr="图片包含 户外, 标牌, 黑色&#10;&#10;自动生成的说明">
            <a:extLst>
              <a:ext uri="{FF2B5EF4-FFF2-40B4-BE49-F238E27FC236}">
                <a16:creationId xmlns:a16="http://schemas.microsoft.com/office/drawing/2014/main" id="{CEF2F106-6D36-4DD5-9815-4A3454D5F5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extLst>
      <p:ext uri="{BB962C8B-B14F-4D97-AF65-F5344CB8AC3E}">
        <p14:creationId xmlns:p14="http://schemas.microsoft.com/office/powerpoint/2010/main" val="377599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C581AD-0E9F-4490-C197-B3BBA9CEF7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25"/>
          <a:stretch/>
        </p:blipFill>
        <p:spPr>
          <a:xfrm>
            <a:off x="0" y="2755"/>
            <a:ext cx="7623313" cy="6855245"/>
          </a:xfrm>
          <a:prstGeom prst="rect">
            <a:avLst/>
          </a:prstGeom>
        </p:spPr>
      </p:pic>
      <p:sp>
        <p:nvSpPr>
          <p:cNvPr id="4" name="Freeform 5">
            <a:extLst>
              <a:ext uri="{FF2B5EF4-FFF2-40B4-BE49-F238E27FC236}">
                <a16:creationId xmlns:a16="http://schemas.microsoft.com/office/drawing/2014/main" id="{498B3E8D-49F0-4138-B415-52FABD89BA80}"/>
              </a:ext>
            </a:extLst>
          </p:cNvPr>
          <p:cNvSpPr>
            <a:spLocks/>
          </p:cNvSpPr>
          <p:nvPr userDrawn="1"/>
        </p:nvSpPr>
        <p:spPr bwMode="auto">
          <a:xfrm>
            <a:off x="9380002" y="-3704"/>
            <a:ext cx="1947863" cy="2874963"/>
          </a:xfrm>
          <a:custGeom>
            <a:avLst/>
            <a:gdLst>
              <a:gd name="T0" fmla="*/ 0 w 1227"/>
              <a:gd name="T1" fmla="*/ 0 h 1811"/>
              <a:gd name="T2" fmla="*/ 1227 w 1227"/>
              <a:gd name="T3" fmla="*/ 0 h 1811"/>
              <a:gd name="T4" fmla="*/ 1227 w 1227"/>
              <a:gd name="T5" fmla="*/ 1811 h 1811"/>
              <a:gd name="T6" fmla="*/ 0 w 1227"/>
              <a:gd name="T7" fmla="*/ 0 h 1811"/>
            </a:gdLst>
            <a:ahLst/>
            <a:cxnLst>
              <a:cxn ang="0">
                <a:pos x="T0" y="T1"/>
              </a:cxn>
              <a:cxn ang="0">
                <a:pos x="T2" y="T3"/>
              </a:cxn>
              <a:cxn ang="0">
                <a:pos x="T4" y="T5"/>
              </a:cxn>
              <a:cxn ang="0">
                <a:pos x="T6" y="T7"/>
              </a:cxn>
            </a:cxnLst>
            <a:rect l="0" t="0" r="r" b="b"/>
            <a:pathLst>
              <a:path w="1227" h="1811">
                <a:moveTo>
                  <a:pt x="0" y="0"/>
                </a:moveTo>
                <a:lnTo>
                  <a:pt x="1227" y="0"/>
                </a:lnTo>
                <a:lnTo>
                  <a:pt x="1227" y="1811"/>
                </a:lnTo>
                <a:lnTo>
                  <a:pt x="0" y="0"/>
                </a:lnTo>
                <a:close/>
              </a:path>
            </a:pathLst>
          </a:custGeom>
          <a:solidFill>
            <a:schemeClr val="bg1">
              <a:alpha val="69804"/>
            </a:schemeClr>
          </a:solidFill>
          <a:ln w="6">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81633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6">
            <a:extLst>
              <a:ext uri="{FF2B5EF4-FFF2-40B4-BE49-F238E27FC236}">
                <a16:creationId xmlns:a16="http://schemas.microsoft.com/office/drawing/2014/main" id="{0BDD45E6-B4E9-4F8B-9EED-FD4693E85669}"/>
              </a:ext>
            </a:extLst>
          </p:cNvPr>
          <p:cNvSpPr>
            <a:spLocks/>
          </p:cNvSpPr>
          <p:nvPr userDrawn="1"/>
        </p:nvSpPr>
        <p:spPr bwMode="auto">
          <a:xfrm>
            <a:off x="-1" y="2755"/>
            <a:ext cx="8457739" cy="6852489"/>
          </a:xfrm>
          <a:custGeom>
            <a:avLst/>
            <a:gdLst>
              <a:gd name="T0" fmla="*/ 0 w 4326"/>
              <a:gd name="T1" fmla="*/ 0 h 3234"/>
              <a:gd name="T2" fmla="*/ 2135 w 4326"/>
              <a:gd name="T3" fmla="*/ 0 h 3234"/>
              <a:gd name="T4" fmla="*/ 4326 w 4326"/>
              <a:gd name="T5" fmla="*/ 3234 h 3234"/>
              <a:gd name="T6" fmla="*/ 0 w 4326"/>
              <a:gd name="T7" fmla="*/ 3234 h 3234"/>
              <a:gd name="T8" fmla="*/ 0 w 4326"/>
              <a:gd name="T9" fmla="*/ 0 h 3234"/>
            </a:gdLst>
            <a:ahLst/>
            <a:cxnLst>
              <a:cxn ang="0">
                <a:pos x="T0" y="T1"/>
              </a:cxn>
              <a:cxn ang="0">
                <a:pos x="T2" y="T3"/>
              </a:cxn>
              <a:cxn ang="0">
                <a:pos x="T4" y="T5"/>
              </a:cxn>
              <a:cxn ang="0">
                <a:pos x="T6" y="T7"/>
              </a:cxn>
              <a:cxn ang="0">
                <a:pos x="T8" y="T9"/>
              </a:cxn>
            </a:cxnLst>
            <a:rect l="0" t="0" r="r" b="b"/>
            <a:pathLst>
              <a:path w="4326" h="3234">
                <a:moveTo>
                  <a:pt x="0" y="0"/>
                </a:moveTo>
                <a:lnTo>
                  <a:pt x="2135" y="0"/>
                </a:lnTo>
                <a:lnTo>
                  <a:pt x="4326" y="3234"/>
                </a:lnTo>
                <a:lnTo>
                  <a:pt x="0" y="3234"/>
                </a:lnTo>
                <a:lnTo>
                  <a:pt x="0" y="0"/>
                </a:lnTo>
                <a:close/>
              </a:path>
            </a:pathLst>
          </a:custGeom>
          <a:solidFill>
            <a:sysClr val="window" lastClr="FFFFFF">
              <a:alpha val="57000"/>
            </a:sysClr>
          </a:solidFill>
          <a:ln w="6">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81633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等腰三角形 2">
            <a:extLst>
              <a:ext uri="{FF2B5EF4-FFF2-40B4-BE49-F238E27FC236}">
                <a16:creationId xmlns:a16="http://schemas.microsoft.com/office/drawing/2014/main" id="{008C9642-C122-49E8-9062-984F93E7F737}"/>
              </a:ext>
            </a:extLst>
          </p:cNvPr>
          <p:cNvSpPr/>
          <p:nvPr userDrawn="1"/>
        </p:nvSpPr>
        <p:spPr>
          <a:xfrm>
            <a:off x="5887468" y="4897596"/>
            <a:ext cx="2570271" cy="1966865"/>
          </a:xfrm>
          <a:prstGeom prst="triangle">
            <a:avLst>
              <a:gd name="adj" fmla="val 51849"/>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28668834-19BA-47B3-A02D-AE1B0EA73C3F}"/>
              </a:ext>
            </a:extLst>
          </p:cNvPr>
          <p:cNvPicPr>
            <a:picLocks noChangeAspect="1"/>
          </p:cNvPicPr>
          <p:nvPr userDrawn="1"/>
        </p:nvPicPr>
        <p:blipFill rotWithShape="1">
          <a:blip r:embed="rId3"/>
          <a:srcRect t="13196" r="37111"/>
          <a:stretch/>
        </p:blipFill>
        <p:spPr>
          <a:xfrm>
            <a:off x="9699877" y="-3704"/>
            <a:ext cx="2492124" cy="5884732"/>
          </a:xfrm>
          <a:prstGeom prst="rect">
            <a:avLst/>
          </a:prstGeom>
        </p:spPr>
      </p:pic>
      <p:sp>
        <p:nvSpPr>
          <p:cNvPr id="19" name="灯片编号占位符 18">
            <a:extLst>
              <a:ext uri="{FF2B5EF4-FFF2-40B4-BE49-F238E27FC236}">
                <a16:creationId xmlns:a16="http://schemas.microsoft.com/office/drawing/2014/main" id="{C3FCE268-F8B2-48F7-8E94-A7393E50DA5C}"/>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sp>
        <p:nvSpPr>
          <p:cNvPr id="10" name="Triangle 9">
            <a:extLst>
              <a:ext uri="{FF2B5EF4-FFF2-40B4-BE49-F238E27FC236}">
                <a16:creationId xmlns:a16="http://schemas.microsoft.com/office/drawing/2014/main" id="{C3D71256-2C96-FF4E-22E4-FE9F2C5852BA}"/>
              </a:ext>
            </a:extLst>
          </p:cNvPr>
          <p:cNvSpPr/>
          <p:nvPr userDrawn="1"/>
        </p:nvSpPr>
        <p:spPr>
          <a:xfrm rot="10800000">
            <a:off x="4174434" y="-1"/>
            <a:ext cx="3583221" cy="574481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4168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1FC0AB-0F80-470F-8D0F-1814AF673D25}"/>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4" name="组合 3">
            <a:extLst>
              <a:ext uri="{FF2B5EF4-FFF2-40B4-BE49-F238E27FC236}">
                <a16:creationId xmlns:a16="http://schemas.microsoft.com/office/drawing/2014/main" id="{C643E09C-9600-470D-89A9-58ADBBE2A103}"/>
              </a:ext>
            </a:extLst>
          </p:cNvPr>
          <p:cNvGrpSpPr/>
          <p:nvPr userDrawn="1"/>
        </p:nvGrpSpPr>
        <p:grpSpPr>
          <a:xfrm>
            <a:off x="2863122" y="62434"/>
            <a:ext cx="8978518" cy="609650"/>
            <a:chOff x="3627034" y="2677887"/>
            <a:chExt cx="6856937" cy="2502039"/>
          </a:xfrm>
        </p:grpSpPr>
        <p:cxnSp>
          <p:nvCxnSpPr>
            <p:cNvPr id="6" name="直接连接符 5">
              <a:extLst>
                <a:ext uri="{FF2B5EF4-FFF2-40B4-BE49-F238E27FC236}">
                  <a16:creationId xmlns:a16="http://schemas.microsoft.com/office/drawing/2014/main" id="{661BA460-A4C1-47FE-8E80-ACFF12028305}"/>
                </a:ext>
              </a:extLst>
            </p:cNvPr>
            <p:cNvCxnSpPr>
              <a:cxnSpLocks/>
            </p:cNvCxnSpPr>
            <p:nvPr/>
          </p:nvCxnSpPr>
          <p:spPr>
            <a:xfrm>
              <a:off x="3649930" y="2677887"/>
              <a:ext cx="68340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3DAA19C-BBC4-4BC0-B8BB-898BAFB7A03C}"/>
                </a:ext>
              </a:extLst>
            </p:cNvPr>
            <p:cNvCxnSpPr>
              <a:cxnSpLocks/>
            </p:cNvCxnSpPr>
            <p:nvPr/>
          </p:nvCxnSpPr>
          <p:spPr>
            <a:xfrm>
              <a:off x="3627034" y="5179925"/>
              <a:ext cx="6856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709F38D-6D30-4509-87EC-B0E20CCA9161}"/>
                </a:ext>
              </a:extLst>
            </p:cNvPr>
            <p:cNvCxnSpPr/>
            <p:nvPr/>
          </p:nvCxnSpPr>
          <p:spPr>
            <a:xfrm>
              <a:off x="10483971" y="2677887"/>
              <a:ext cx="0" cy="25020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流程图: 过程 14">
            <a:extLst>
              <a:ext uri="{FF2B5EF4-FFF2-40B4-BE49-F238E27FC236}">
                <a16:creationId xmlns:a16="http://schemas.microsoft.com/office/drawing/2014/main" id="{C164D858-9AB4-4AB5-9078-AAE7EEEA5B53}"/>
              </a:ext>
            </a:extLst>
          </p:cNvPr>
          <p:cNvSpPr/>
          <p:nvPr/>
        </p:nvSpPr>
        <p:spPr>
          <a:xfrm>
            <a:off x="1" y="-1"/>
            <a:ext cx="12192000" cy="904461"/>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4A5A6646-ABAC-49C0-A99F-E64704841A49}"/>
              </a:ext>
            </a:extLst>
          </p:cNvPr>
          <p:cNvCxnSpPr>
            <a:cxnSpLocks/>
          </p:cNvCxnSpPr>
          <p:nvPr/>
        </p:nvCxnSpPr>
        <p:spPr>
          <a:xfrm>
            <a:off x="817708" y="62434"/>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1BEF6A-0457-4EF0-A796-18A2576C8282}"/>
              </a:ext>
            </a:extLst>
          </p:cNvPr>
          <p:cNvCxnSpPr>
            <a:cxnSpLocks/>
          </p:cNvCxnSpPr>
          <p:nvPr/>
        </p:nvCxnSpPr>
        <p:spPr>
          <a:xfrm>
            <a:off x="817708" y="831110"/>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图片包含 户外, 标牌, 黑色&#10;&#10;自动生成的说明">
            <a:extLst>
              <a:ext uri="{FF2B5EF4-FFF2-40B4-BE49-F238E27FC236}">
                <a16:creationId xmlns:a16="http://schemas.microsoft.com/office/drawing/2014/main" id="{B4E83E1C-3346-440A-BD1E-8E05271AE89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21669" y="148105"/>
            <a:ext cx="609649" cy="609649"/>
          </a:xfrm>
          <a:prstGeom prst="rect">
            <a:avLst/>
          </a:prstGeom>
        </p:spPr>
      </p:pic>
      <p:sp>
        <p:nvSpPr>
          <p:cNvPr id="11" name="Title Placeholder 1">
            <a:extLst>
              <a:ext uri="{FF2B5EF4-FFF2-40B4-BE49-F238E27FC236}">
                <a16:creationId xmlns:a16="http://schemas.microsoft.com/office/drawing/2014/main" id="{7694CDF5-0CA8-F06F-3E0B-E441AC0C5F52}"/>
              </a:ext>
            </a:extLst>
          </p:cNvPr>
          <p:cNvSpPr>
            <a:spLocks noGrp="1"/>
          </p:cNvSpPr>
          <p:nvPr>
            <p:ph type="title"/>
          </p:nvPr>
        </p:nvSpPr>
        <p:spPr>
          <a:xfrm>
            <a:off x="852985" y="124869"/>
            <a:ext cx="10515600" cy="632885"/>
          </a:xfrm>
          <a:prstGeom prst="rect">
            <a:avLst/>
          </a:prstGeom>
        </p:spPr>
        <p:txBody>
          <a:bodyPr vert="horz" lIns="91440" tIns="45720" rIns="91440" bIns="45720" rtlCol="0" anchor="ctr">
            <a:noAutofit/>
          </a:bodyPr>
          <a:lstStyle>
            <a:lvl1pPr>
              <a:defRPr sz="3200" spc="0">
                <a:solidFill>
                  <a:schemeClr val="bg1"/>
                </a:solidFill>
                <a:latin typeface="+mj-ea"/>
                <a:ea typeface="+mj-ea"/>
              </a:defRPr>
            </a:lvl1pPr>
          </a:lstStyle>
          <a:p>
            <a:r>
              <a:rPr lang="en-US" dirty="0"/>
              <a:t>Click to edit Master title style</a:t>
            </a:r>
            <a:endParaRPr lang="fr-FR" dirty="0"/>
          </a:p>
        </p:txBody>
      </p:sp>
      <p:sp>
        <p:nvSpPr>
          <p:cNvPr id="14" name="Content Placeholder 2">
            <a:extLst>
              <a:ext uri="{FF2B5EF4-FFF2-40B4-BE49-F238E27FC236}">
                <a16:creationId xmlns:a16="http://schemas.microsoft.com/office/drawing/2014/main" id="{27C77532-5913-ADD5-7225-F27E7D48D379}"/>
              </a:ext>
            </a:extLst>
          </p:cNvPr>
          <p:cNvSpPr>
            <a:spLocks noGrp="1"/>
          </p:cNvSpPr>
          <p:nvPr>
            <p:ph idx="1"/>
          </p:nvPr>
        </p:nvSpPr>
        <p:spPr>
          <a:xfrm>
            <a:off x="838200" y="1219300"/>
            <a:ext cx="10515600" cy="4957663"/>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24353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0D36A-D195-697F-F432-1CD60E3A1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41DAE591-5E62-606B-6EF9-98C13A5479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321A92B0-5BAE-9DD0-C962-70DD7AB5A2FD}"/>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C1A5DC2C-EC5C-760C-5C89-7A538E06FC3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4CD33B9-4EE7-FC0B-61B8-0A1925CF0105}"/>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18016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CC55-C152-9294-3462-968B00B68CF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DA5CA97-8636-28E2-499F-FA2D942DE1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4CB8C8-2515-EB8D-57DC-6D11E37A328D}"/>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B760C42E-EAF5-404F-26A0-BA56C6AA4D4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53B696E-6D88-6794-1FF4-03B27C664455}"/>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36089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DB80-A735-71A0-2776-282E57E06D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FB3426DD-EFF1-EB4F-7F53-0578730504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DF95C1-2474-D357-FFB5-4D35D4DF9B50}"/>
              </a:ext>
            </a:extLst>
          </p:cNvPr>
          <p:cNvSpPr>
            <a:spLocks noGrp="1"/>
          </p:cNvSpPr>
          <p:nvPr>
            <p:ph type="dt" sz="half" idx="10"/>
          </p:nvPr>
        </p:nvSpPr>
        <p:spPr/>
        <p:txBody>
          <a:body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3FDF7595-1EAC-98C7-38DF-D0F65E81C5F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7219CD8-0BB4-1A7F-5E2A-67183A0243D2}"/>
              </a:ext>
            </a:extLst>
          </p:cNvPr>
          <p:cNvSpPr>
            <a:spLocks noGrp="1"/>
          </p:cNvSpPr>
          <p:nvPr>
            <p:ph type="sldNum" sz="quarter" idx="12"/>
          </p:nvPr>
        </p:nvSpPr>
        <p:spPr/>
        <p:txBody>
          <a:bodyPr/>
          <a:lstStyle/>
          <a:p>
            <a:fld id="{EABC6B76-3B46-174E-A7A9-EB4E54F85839}" type="slidenum">
              <a:rPr lang="fr-FR" smtClean="0"/>
              <a:t>‹#›</a:t>
            </a:fld>
            <a:endParaRPr lang="fr-FR"/>
          </a:p>
        </p:txBody>
      </p:sp>
    </p:spTree>
    <p:extLst>
      <p:ext uri="{BB962C8B-B14F-4D97-AF65-F5344CB8AC3E}">
        <p14:creationId xmlns:p14="http://schemas.microsoft.com/office/powerpoint/2010/main" val="4168104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92" r:id="rId2"/>
    <p:sldLayoutId id="2147483700" r:id="rId3"/>
    <p:sldLayoutId id="2147483697"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401541899"/>
      </p:ext>
    </p:extLst>
  </p:cSld>
  <p:clrMap bg1="lt1" tx1="dk1" bg2="lt2" tx2="dk2" accent1="accent1" accent2="accent2" accent3="accent3" accent4="accent4" accent5="accent5" accent6="accent6" hlink="hlink" folHlink="folHlink"/>
  <p:sldLayoutIdLst>
    <p:sldLayoutId id="2147483680" r:id="rId1"/>
    <p:sldLayoutId id="2147483689"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6" userDrawn="1">
          <p15:clr>
            <a:srgbClr val="F26B43"/>
          </p15:clr>
        </p15:guide>
        <p15:guide id="2" pos="7488">
          <p15:clr>
            <a:srgbClr val="F26B43"/>
          </p15:clr>
        </p15:guide>
        <p15:guide id="3" orient="horz" pos="432">
          <p15:clr>
            <a:srgbClr val="F26B43"/>
          </p15:clr>
        </p15:guide>
        <p15:guide id="4" orient="horz" pos="482" userDrawn="1">
          <p15:clr>
            <a:srgbClr val="F26B43"/>
          </p15:clr>
        </p15:guide>
        <p15:guide id="5" orient="horz" pos="4104">
          <p15:clr>
            <a:srgbClr val="F26B43"/>
          </p15:clr>
        </p15:guide>
        <p15:guide id="6"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2F265-6DB3-A475-991D-2CDA09AA6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20B95E2-AB4D-C982-7055-5CAFB84BA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4B14121-4C29-AE32-9F42-0817F600C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AEC55-594E-C349-A398-3EE1AAABEB27}" type="datetimeFigureOut">
              <a:rPr lang="fr-FR" smtClean="0"/>
              <a:t>10/10/2023</a:t>
            </a:fld>
            <a:endParaRPr lang="fr-FR"/>
          </a:p>
        </p:txBody>
      </p:sp>
      <p:sp>
        <p:nvSpPr>
          <p:cNvPr id="5" name="Footer Placeholder 4">
            <a:extLst>
              <a:ext uri="{FF2B5EF4-FFF2-40B4-BE49-F238E27FC236}">
                <a16:creationId xmlns:a16="http://schemas.microsoft.com/office/drawing/2014/main" id="{61F6F92E-1F9D-D114-3866-178780E502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3A6A4114-CFBE-5071-B78A-C50CD4EDF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C6B76-3B46-174E-A7A9-EB4E54F85839}" type="slidenum">
              <a:rPr lang="fr-FR" smtClean="0"/>
              <a:t>‹#›</a:t>
            </a:fld>
            <a:endParaRPr lang="fr-FR"/>
          </a:p>
        </p:txBody>
      </p:sp>
    </p:spTree>
    <p:extLst>
      <p:ext uri="{BB962C8B-B14F-4D97-AF65-F5344CB8AC3E}">
        <p14:creationId xmlns:p14="http://schemas.microsoft.com/office/powerpoint/2010/main" val="9162101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file:////var/folders/40/djxw4vpx21z9cry9pm7qyv980000gn/T/com.microsoft.Word/WebArchiveCopyPasteTempFiles/page4image647647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27CD2E6-8829-4216-99DD-BEE3D727A3BF}"/>
              </a:ext>
            </a:extLst>
          </p:cNvPr>
          <p:cNvSpPr txBox="1">
            <a:spLocks/>
          </p:cNvSpPr>
          <p:nvPr/>
        </p:nvSpPr>
        <p:spPr>
          <a:xfrm>
            <a:off x="2683102" y="4642492"/>
            <a:ext cx="6825794" cy="953271"/>
          </a:xfrm>
          <a:prstGeom prst="rect">
            <a:avLst/>
          </a:prstGeom>
          <a:noFill/>
          <a:effectLst>
            <a:outerShdw blurRad="50800" dist="38100" dir="2700000" algn="tl" rotWithShape="0">
              <a:prstClr val="black">
                <a:alpha val="40000"/>
              </a:prstClr>
            </a:outerShdw>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pPr>
              <a:lnSpc>
                <a:spcPct val="150000"/>
              </a:lnSpc>
            </a:pPr>
            <a:r>
              <a:rPr lang="zh-CN" altLang="en-US" sz="2400" dirty="0">
                <a:solidFill>
                  <a:schemeClr val="bg1"/>
                </a:solidFill>
              </a:rPr>
              <a:t>汇报人：陈文鹏、刘昱彤、史博然、缪沁园</a:t>
            </a:r>
            <a:endParaRPr lang="en-US" altLang="zh-CN" sz="2400" dirty="0">
              <a:solidFill>
                <a:schemeClr val="bg1"/>
              </a:solidFill>
            </a:endParaRPr>
          </a:p>
          <a:p>
            <a:pPr>
              <a:lnSpc>
                <a:spcPct val="150000"/>
              </a:lnSpc>
            </a:pPr>
            <a:r>
              <a:rPr lang="zh-CN" altLang="en-US" sz="2400" dirty="0">
                <a:solidFill>
                  <a:schemeClr val="bg1"/>
                </a:solidFill>
              </a:rPr>
              <a:t>指导教师：夏萌</a:t>
            </a:r>
            <a:endParaRPr lang="en-US" altLang="zh-CN" sz="2400" dirty="0">
              <a:solidFill>
                <a:schemeClr val="bg1"/>
              </a:solidFill>
            </a:endParaRPr>
          </a:p>
          <a:p>
            <a:pPr>
              <a:lnSpc>
                <a:spcPct val="150000"/>
              </a:lnSpc>
            </a:pPr>
            <a:fld id="{73C8998E-F5FA-2B4E-AF72-37FB995B78FC}" type="datetime4">
              <a:rPr lang="zh-CN" altLang="zh-CN" sz="2400">
                <a:solidFill>
                  <a:schemeClr val="bg1"/>
                </a:solidFill>
              </a:rPr>
              <a:t>2023年10月10日星期二</a:t>
            </a:fld>
            <a:endParaRPr lang="zh-CN" altLang="en-US" sz="2400" dirty="0">
              <a:solidFill>
                <a:schemeClr val="bg1"/>
              </a:solidFill>
            </a:endParaRPr>
          </a:p>
        </p:txBody>
      </p:sp>
      <p:sp>
        <p:nvSpPr>
          <p:cNvPr id="4" name="标题 1">
            <a:extLst>
              <a:ext uri="{FF2B5EF4-FFF2-40B4-BE49-F238E27FC236}">
                <a16:creationId xmlns:a16="http://schemas.microsoft.com/office/drawing/2014/main" id="{C0A938B2-E07C-4B9F-AED6-EC1DDBA6D441}"/>
              </a:ext>
            </a:extLst>
          </p:cNvPr>
          <p:cNvSpPr txBox="1">
            <a:spLocks/>
          </p:cNvSpPr>
          <p:nvPr/>
        </p:nvSpPr>
        <p:spPr>
          <a:xfrm>
            <a:off x="0" y="2769884"/>
            <a:ext cx="12191999" cy="953271"/>
          </a:xfrm>
          <a:prstGeom prst="rect">
            <a:avLst/>
          </a:prstGeom>
          <a:solidFill>
            <a:schemeClr val="bg1">
              <a:alpha val="70000"/>
            </a:schemeClr>
          </a:solidFill>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4400" dirty="0">
                <a:solidFill>
                  <a:srgbClr val="124D9F"/>
                </a:solidFill>
                <a:effectLst>
                  <a:outerShdw blurRad="50800" dist="38100" algn="l" rotWithShape="0">
                    <a:prstClr val="black">
                      <a:alpha val="40000"/>
                    </a:prstClr>
                  </a:outerShdw>
                </a:effectLst>
              </a:rPr>
              <a:t>人体颈动脉血液流动的数值仿真与分析</a:t>
            </a:r>
          </a:p>
        </p:txBody>
      </p:sp>
      <p:sp>
        <p:nvSpPr>
          <p:cNvPr id="8" name="灯片编号占位符 7">
            <a:extLst>
              <a:ext uri="{FF2B5EF4-FFF2-40B4-BE49-F238E27FC236}">
                <a16:creationId xmlns:a16="http://schemas.microsoft.com/office/drawing/2014/main" id="{DE6A29DF-96E4-4459-B5DC-D20DEA72954B}"/>
              </a:ext>
            </a:extLst>
          </p:cNvPr>
          <p:cNvSpPr>
            <a:spLocks noGrp="1"/>
          </p:cNvSpPr>
          <p:nvPr>
            <p:ph type="sldNum" sz="quarter" idx="10"/>
          </p:nvPr>
        </p:nvSpPr>
        <p:spPr/>
        <p:txBody>
          <a:bodyPr/>
          <a:lstStyle/>
          <a:p>
            <a:fld id="{548644C6-89F0-466C-949F-E70AD72679A8}" type="slidenum">
              <a:rPr lang="zh-CN" altLang="en-US" smtClean="0"/>
              <a:t>1</a:t>
            </a:fld>
            <a:endParaRPr lang="zh-CN" altLang="en-US"/>
          </a:p>
        </p:txBody>
      </p:sp>
      <p:sp>
        <p:nvSpPr>
          <p:cNvPr id="2" name="TextBox 1">
            <a:extLst>
              <a:ext uri="{FF2B5EF4-FFF2-40B4-BE49-F238E27FC236}">
                <a16:creationId xmlns:a16="http://schemas.microsoft.com/office/drawing/2014/main" id="{A7C2D6F6-1123-53E6-7FC6-6062FA5C61BB}"/>
              </a:ext>
            </a:extLst>
          </p:cNvPr>
          <p:cNvSpPr txBox="1"/>
          <p:nvPr/>
        </p:nvSpPr>
        <p:spPr>
          <a:xfrm>
            <a:off x="494041" y="2125550"/>
            <a:ext cx="4378122" cy="369332"/>
          </a:xfrm>
          <a:prstGeom prst="rect">
            <a:avLst/>
          </a:prstGeom>
          <a:noFill/>
        </p:spPr>
        <p:txBody>
          <a:bodyPr wrap="none" rtlCol="0">
            <a:spAutoFit/>
          </a:bodyPr>
          <a:lstStyle/>
          <a:p>
            <a:r>
              <a:rPr lang="fr-FR" b="1" dirty="0" err="1">
                <a:solidFill>
                  <a:srgbClr val="1A53A2"/>
                </a:solidFill>
                <a:latin typeface="+mn-ea"/>
              </a:rPr>
              <a:t>第</a:t>
            </a:r>
            <a:r>
              <a:rPr lang="en-US" altLang="zh-CN" b="1" dirty="0">
                <a:solidFill>
                  <a:srgbClr val="1A53A2"/>
                </a:solidFill>
                <a:latin typeface="+mn-ea"/>
              </a:rPr>
              <a:t>42</a:t>
            </a:r>
            <a:r>
              <a:rPr lang="zh-CN" altLang="en-US" b="1" dirty="0">
                <a:solidFill>
                  <a:srgbClr val="1A53A2"/>
                </a:solidFill>
                <a:latin typeface="+mn-ea"/>
              </a:rPr>
              <a:t>期本科生研究计划（</a:t>
            </a:r>
            <a:r>
              <a:rPr lang="en-US" altLang="zh-CN" b="1" dirty="0">
                <a:solidFill>
                  <a:srgbClr val="1A53A2"/>
                </a:solidFill>
                <a:latin typeface="+mn-ea"/>
              </a:rPr>
              <a:t>PRP</a:t>
            </a:r>
            <a:r>
              <a:rPr lang="zh-CN" altLang="en-US" b="1" dirty="0">
                <a:solidFill>
                  <a:srgbClr val="1A53A2"/>
                </a:solidFill>
                <a:latin typeface="+mn-ea"/>
              </a:rPr>
              <a:t>）结项汇报</a:t>
            </a:r>
            <a:endParaRPr lang="fr-FR" b="1" dirty="0">
              <a:solidFill>
                <a:srgbClr val="1A53A2"/>
              </a:solidFill>
              <a:latin typeface="+mn-ea"/>
            </a:endParaRPr>
          </a:p>
        </p:txBody>
      </p:sp>
    </p:spTree>
    <p:extLst>
      <p:ext uri="{BB962C8B-B14F-4D97-AF65-F5344CB8AC3E}">
        <p14:creationId xmlns:p14="http://schemas.microsoft.com/office/powerpoint/2010/main" val="73961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E88FAC-A2B4-9686-58B7-321001D58200}"/>
              </a:ext>
            </a:extLst>
          </p:cNvPr>
          <p:cNvSpPr>
            <a:spLocks noGrp="1"/>
          </p:cNvSpPr>
          <p:nvPr>
            <p:ph type="sldNum" sz="quarter" idx="10"/>
          </p:nvPr>
        </p:nvSpPr>
        <p:spPr/>
        <p:txBody>
          <a:bodyPr/>
          <a:lstStyle/>
          <a:p>
            <a:fld id="{548644C6-89F0-466C-949F-E70AD72679A8}" type="slidenum">
              <a:rPr lang="zh-CN" altLang="en-US" smtClean="0"/>
              <a:t>10</a:t>
            </a:fld>
            <a:endParaRPr lang="zh-CN" altLang="en-US"/>
          </a:p>
        </p:txBody>
      </p:sp>
      <p:sp>
        <p:nvSpPr>
          <p:cNvPr id="3" name="Title 2">
            <a:extLst>
              <a:ext uri="{FF2B5EF4-FFF2-40B4-BE49-F238E27FC236}">
                <a16:creationId xmlns:a16="http://schemas.microsoft.com/office/drawing/2014/main" id="{0BE45F3B-2F59-F85F-182B-C39A17101302}"/>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11ED8CE6-E48B-A3A0-2E06-A6E51B0C5524}"/>
              </a:ext>
            </a:extLst>
          </p:cNvPr>
          <p:cNvSpPr>
            <a:spLocks noGrp="1"/>
          </p:cNvSpPr>
          <p:nvPr>
            <p:ph idx="1"/>
          </p:nvPr>
        </p:nvSpPr>
        <p:spPr/>
        <p:txBody>
          <a:bodyPr/>
          <a:lstStyle/>
          <a:p>
            <a:r>
              <a:rPr lang="zh-CN" altLang="en-US" dirty="0"/>
              <a:t>模型一颈内动脉窦不同位置的速度云图</a:t>
            </a:r>
            <a:endParaRPr lang="en-US" altLang="zh-CN" dirty="0"/>
          </a:p>
          <a:p>
            <a:pPr lvl="1"/>
            <a:r>
              <a:rPr lang="fr-FR" dirty="0" err="1"/>
              <a:t>低速流动区域</a:t>
            </a:r>
            <a:endParaRPr lang="fr-FR" dirty="0"/>
          </a:p>
          <a:p>
            <a:pPr lvl="1"/>
            <a:r>
              <a:rPr lang="fr-FR" dirty="0" err="1"/>
              <a:t>速度偏斜</a:t>
            </a:r>
            <a:endParaRPr lang="fr-FR" dirty="0"/>
          </a:p>
        </p:txBody>
      </p:sp>
      <p:grpSp>
        <p:nvGrpSpPr>
          <p:cNvPr id="23" name="Group 22">
            <a:extLst>
              <a:ext uri="{FF2B5EF4-FFF2-40B4-BE49-F238E27FC236}">
                <a16:creationId xmlns:a16="http://schemas.microsoft.com/office/drawing/2014/main" id="{A2AAABB6-9E5F-0B6A-DC52-3DBE0B6E6E4F}"/>
              </a:ext>
            </a:extLst>
          </p:cNvPr>
          <p:cNvGrpSpPr/>
          <p:nvPr/>
        </p:nvGrpSpPr>
        <p:grpSpPr>
          <a:xfrm>
            <a:off x="3224396" y="2113191"/>
            <a:ext cx="8129404" cy="4525318"/>
            <a:chOff x="2324017" y="1989783"/>
            <a:chExt cx="8129404" cy="4525318"/>
          </a:xfrm>
        </p:grpSpPr>
        <p:grpSp>
          <p:nvGrpSpPr>
            <p:cNvPr id="5" name="Group 4">
              <a:extLst>
                <a:ext uri="{FF2B5EF4-FFF2-40B4-BE49-F238E27FC236}">
                  <a16:creationId xmlns:a16="http://schemas.microsoft.com/office/drawing/2014/main" id="{BE04A05F-D602-1979-D190-E306AC3AEA5C}"/>
                </a:ext>
              </a:extLst>
            </p:cNvPr>
            <p:cNvGrpSpPr/>
            <p:nvPr/>
          </p:nvGrpSpPr>
          <p:grpSpPr>
            <a:xfrm>
              <a:off x="2324017" y="1989783"/>
              <a:ext cx="7543966" cy="4525318"/>
              <a:chOff x="744787" y="503881"/>
              <a:chExt cx="9828129" cy="5850238"/>
            </a:xfrm>
          </p:grpSpPr>
          <p:pic>
            <p:nvPicPr>
              <p:cNvPr id="6" name="Picture 5">
                <a:extLst>
                  <a:ext uri="{FF2B5EF4-FFF2-40B4-BE49-F238E27FC236}">
                    <a16:creationId xmlns:a16="http://schemas.microsoft.com/office/drawing/2014/main" id="{441FE513-C60A-34F4-B1B9-72E88E0BF408}"/>
                  </a:ext>
                </a:extLst>
              </p:cNvPr>
              <p:cNvPicPr>
                <a:picLocks noChangeAspect="1"/>
              </p:cNvPicPr>
              <p:nvPr/>
            </p:nvPicPr>
            <p:blipFill rotWithShape="1">
              <a:blip r:embed="rId3"/>
              <a:srcRect r="86235"/>
              <a:stretch/>
            </p:blipFill>
            <p:spPr>
              <a:xfrm>
                <a:off x="744787" y="503881"/>
                <a:ext cx="1043631" cy="5850238"/>
              </a:xfrm>
              <a:prstGeom prst="rect">
                <a:avLst/>
              </a:prstGeom>
            </p:spPr>
          </p:pic>
          <p:pic>
            <p:nvPicPr>
              <p:cNvPr id="7" name="Picture 6">
                <a:extLst>
                  <a:ext uri="{FF2B5EF4-FFF2-40B4-BE49-F238E27FC236}">
                    <a16:creationId xmlns:a16="http://schemas.microsoft.com/office/drawing/2014/main" id="{5BAD0597-5097-358F-E5E2-9C67979B6D7B}"/>
                  </a:ext>
                </a:extLst>
              </p:cNvPr>
              <p:cNvPicPr>
                <a:picLocks noChangeAspect="1"/>
              </p:cNvPicPr>
              <p:nvPr/>
            </p:nvPicPr>
            <p:blipFill>
              <a:blip r:embed="rId4"/>
              <a:stretch>
                <a:fillRect/>
              </a:stretch>
            </p:blipFill>
            <p:spPr>
              <a:xfrm>
                <a:off x="2012950" y="736600"/>
                <a:ext cx="2679700" cy="2692400"/>
              </a:xfrm>
              <a:prstGeom prst="rect">
                <a:avLst/>
              </a:prstGeom>
            </p:spPr>
          </p:pic>
          <p:pic>
            <p:nvPicPr>
              <p:cNvPr id="8" name="Picture 7">
                <a:extLst>
                  <a:ext uri="{FF2B5EF4-FFF2-40B4-BE49-F238E27FC236}">
                    <a16:creationId xmlns:a16="http://schemas.microsoft.com/office/drawing/2014/main" id="{F0293F04-610D-C4C8-6A9C-3434E3372172}"/>
                  </a:ext>
                </a:extLst>
              </p:cNvPr>
              <p:cNvPicPr>
                <a:picLocks noChangeAspect="1"/>
              </p:cNvPicPr>
              <p:nvPr/>
            </p:nvPicPr>
            <p:blipFill>
              <a:blip r:embed="rId5"/>
              <a:stretch>
                <a:fillRect/>
              </a:stretch>
            </p:blipFill>
            <p:spPr>
              <a:xfrm>
                <a:off x="4917182" y="584200"/>
                <a:ext cx="2692400" cy="2844800"/>
              </a:xfrm>
              <a:prstGeom prst="rect">
                <a:avLst/>
              </a:prstGeom>
            </p:spPr>
          </p:pic>
          <p:pic>
            <p:nvPicPr>
              <p:cNvPr id="9" name="Picture 8">
                <a:extLst>
                  <a:ext uri="{FF2B5EF4-FFF2-40B4-BE49-F238E27FC236}">
                    <a16:creationId xmlns:a16="http://schemas.microsoft.com/office/drawing/2014/main" id="{E75D38A3-A724-7FB8-6034-E36C3848E601}"/>
                  </a:ext>
                </a:extLst>
              </p:cNvPr>
              <p:cNvPicPr>
                <a:picLocks noChangeAspect="1"/>
              </p:cNvPicPr>
              <p:nvPr/>
            </p:nvPicPr>
            <p:blipFill>
              <a:blip r:embed="rId6"/>
              <a:stretch>
                <a:fillRect/>
              </a:stretch>
            </p:blipFill>
            <p:spPr>
              <a:xfrm>
                <a:off x="7750585" y="711200"/>
                <a:ext cx="2822331" cy="2717800"/>
              </a:xfrm>
              <a:prstGeom prst="rect">
                <a:avLst/>
              </a:prstGeom>
            </p:spPr>
          </p:pic>
          <p:pic>
            <p:nvPicPr>
              <p:cNvPr id="10" name="Picture 9">
                <a:extLst>
                  <a:ext uri="{FF2B5EF4-FFF2-40B4-BE49-F238E27FC236}">
                    <a16:creationId xmlns:a16="http://schemas.microsoft.com/office/drawing/2014/main" id="{A111762E-F1EA-4BE1-99A6-0CD1DEA718A0}"/>
                  </a:ext>
                </a:extLst>
              </p:cNvPr>
              <p:cNvPicPr>
                <a:picLocks noChangeAspect="1"/>
              </p:cNvPicPr>
              <p:nvPr/>
            </p:nvPicPr>
            <p:blipFill>
              <a:blip r:embed="rId7"/>
              <a:stretch>
                <a:fillRect/>
              </a:stretch>
            </p:blipFill>
            <p:spPr>
              <a:xfrm>
                <a:off x="2012950" y="3429000"/>
                <a:ext cx="2721115" cy="2801443"/>
              </a:xfrm>
              <a:prstGeom prst="rect">
                <a:avLst/>
              </a:prstGeom>
            </p:spPr>
          </p:pic>
          <p:pic>
            <p:nvPicPr>
              <p:cNvPr id="11" name="Picture 10">
                <a:extLst>
                  <a:ext uri="{FF2B5EF4-FFF2-40B4-BE49-F238E27FC236}">
                    <a16:creationId xmlns:a16="http://schemas.microsoft.com/office/drawing/2014/main" id="{831A5E54-B10B-62BF-8FCD-1562052E0013}"/>
                  </a:ext>
                </a:extLst>
              </p:cNvPr>
              <p:cNvPicPr>
                <a:picLocks noChangeAspect="1"/>
              </p:cNvPicPr>
              <p:nvPr/>
            </p:nvPicPr>
            <p:blipFill>
              <a:blip r:embed="rId8"/>
              <a:stretch>
                <a:fillRect/>
              </a:stretch>
            </p:blipFill>
            <p:spPr>
              <a:xfrm>
                <a:off x="4875068" y="3492500"/>
                <a:ext cx="2776627" cy="2717800"/>
              </a:xfrm>
              <a:prstGeom prst="rect">
                <a:avLst/>
              </a:prstGeom>
            </p:spPr>
          </p:pic>
          <p:cxnSp>
            <p:nvCxnSpPr>
              <p:cNvPr id="12" name="Straight Connector 11">
                <a:extLst>
                  <a:ext uri="{FF2B5EF4-FFF2-40B4-BE49-F238E27FC236}">
                    <a16:creationId xmlns:a16="http://schemas.microsoft.com/office/drawing/2014/main" id="{4096AF2E-D0D1-FFE0-A428-5C164076B08D}"/>
                  </a:ext>
                </a:extLst>
              </p:cNvPr>
              <p:cNvCxnSpPr/>
              <p:nvPr/>
            </p:nvCxnSpPr>
            <p:spPr>
              <a:xfrm>
                <a:off x="2012950" y="3793525"/>
                <a:ext cx="0" cy="8031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9537F0-7EE1-7972-774C-C85EAC5F831E}"/>
                  </a:ext>
                </a:extLst>
              </p:cNvPr>
              <p:cNvCxnSpPr>
                <a:cxnSpLocks/>
              </p:cNvCxnSpPr>
              <p:nvPr/>
            </p:nvCxnSpPr>
            <p:spPr>
              <a:xfrm>
                <a:off x="2025307" y="5132174"/>
                <a:ext cx="0" cy="84849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6DA320-FF5A-427E-6934-1DAED72FFC03}"/>
                  </a:ext>
                </a:extLst>
              </p:cNvPr>
              <p:cNvPicPr>
                <a:picLocks noChangeAspect="1"/>
              </p:cNvPicPr>
              <p:nvPr/>
            </p:nvPicPr>
            <p:blipFill>
              <a:blip r:embed="rId9"/>
              <a:stretch>
                <a:fillRect/>
              </a:stretch>
            </p:blipFill>
            <p:spPr>
              <a:xfrm>
                <a:off x="7792698" y="3492500"/>
                <a:ext cx="2721115" cy="2767630"/>
              </a:xfrm>
              <a:prstGeom prst="rect">
                <a:avLst/>
              </a:prstGeom>
            </p:spPr>
          </p:pic>
          <p:sp>
            <p:nvSpPr>
              <p:cNvPr id="15" name="TextBox 14">
                <a:extLst>
                  <a:ext uri="{FF2B5EF4-FFF2-40B4-BE49-F238E27FC236}">
                    <a16:creationId xmlns:a16="http://schemas.microsoft.com/office/drawing/2014/main" id="{E21F06CB-A585-D134-4903-03778AFF2F0F}"/>
                  </a:ext>
                </a:extLst>
              </p:cNvPr>
              <p:cNvSpPr txBox="1"/>
              <p:nvPr/>
            </p:nvSpPr>
            <p:spPr>
              <a:xfrm>
                <a:off x="1971535" y="87733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a:t>
                </a:r>
                <a:endParaRPr lang="fr-FR"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714E162-46DD-8ED6-73AE-1F0AD246B066}"/>
                  </a:ext>
                </a:extLst>
              </p:cNvPr>
              <p:cNvSpPr txBox="1"/>
              <p:nvPr/>
            </p:nvSpPr>
            <p:spPr>
              <a:xfrm>
                <a:off x="1969537" y="3573394"/>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(d)</a:t>
                </a:r>
                <a:endParaRPr lang="fr-FR" sz="1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D6980BF-BD7E-AB88-0EBF-FF5FE1715AF8}"/>
                  </a:ext>
                </a:extLst>
              </p:cNvPr>
              <p:cNvSpPr txBox="1"/>
              <p:nvPr/>
            </p:nvSpPr>
            <p:spPr>
              <a:xfrm>
                <a:off x="4875068" y="87733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t>
                </a:r>
                <a:endParaRPr lang="fr-FR"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2269863-885B-3FA6-2F21-73253E59152E}"/>
                  </a:ext>
                </a:extLst>
              </p:cNvPr>
              <p:cNvSpPr txBox="1"/>
              <p:nvPr/>
            </p:nvSpPr>
            <p:spPr>
              <a:xfrm>
                <a:off x="7792698" y="877329"/>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a:t>
                </a:r>
                <a:endParaRPr lang="fr-FR"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11AA994-48C2-1D6F-29B0-20447012BF16}"/>
                  </a:ext>
                </a:extLst>
              </p:cNvPr>
              <p:cNvSpPr txBox="1"/>
              <p:nvPr/>
            </p:nvSpPr>
            <p:spPr>
              <a:xfrm>
                <a:off x="4875068" y="3568241"/>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a:t>
                </a:r>
                <a:endParaRPr lang="fr-FR" sz="1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4062E0-7411-DE9C-65A8-3E28C6DE628A}"/>
                  </a:ext>
                </a:extLst>
              </p:cNvPr>
              <p:cNvSpPr txBox="1"/>
              <p:nvPr/>
            </p:nvSpPr>
            <p:spPr>
              <a:xfrm>
                <a:off x="7792698" y="356824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a:t>
                </a:r>
                <a:endParaRPr lang="fr-FR" sz="1400" dirty="0">
                  <a:latin typeface="Times New Roman" panose="02020603050405020304" pitchFamily="18" charset="0"/>
                  <a:cs typeface="Times New Roman" panose="02020603050405020304" pitchFamily="18" charset="0"/>
                </a:endParaRPr>
              </a:p>
            </p:txBody>
          </p:sp>
        </p:grpSp>
        <p:sp>
          <p:nvSpPr>
            <p:cNvPr id="21" name="TextBox 20">
              <a:extLst>
                <a:ext uri="{FF2B5EF4-FFF2-40B4-BE49-F238E27FC236}">
                  <a16:creationId xmlns:a16="http://schemas.microsoft.com/office/drawing/2014/main" id="{CE4C17BC-DD55-F813-AB40-713A06D55962}"/>
                </a:ext>
              </a:extLst>
            </p:cNvPr>
            <p:cNvSpPr txBox="1"/>
            <p:nvPr/>
          </p:nvSpPr>
          <p:spPr>
            <a:xfrm>
              <a:off x="2924713" y="5945958"/>
              <a:ext cx="678817"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内侧</a:t>
              </a:r>
              <a:endParaRPr lang="fr-FR"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AF850D1-24FB-A349-09D7-6036579364B9}"/>
                </a:ext>
              </a:extLst>
            </p:cNvPr>
            <p:cNvSpPr txBox="1"/>
            <p:nvPr/>
          </p:nvSpPr>
          <p:spPr>
            <a:xfrm>
              <a:off x="9774604" y="5918305"/>
              <a:ext cx="678817"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外侧</a:t>
              </a:r>
              <a:endParaRPr lang="fr-FR"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8232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C9CB7-FC6C-5360-19A1-202D0B61EFD7}"/>
              </a:ext>
            </a:extLst>
          </p:cNvPr>
          <p:cNvSpPr>
            <a:spLocks noGrp="1"/>
          </p:cNvSpPr>
          <p:nvPr>
            <p:ph type="sldNum" sz="quarter" idx="10"/>
          </p:nvPr>
        </p:nvSpPr>
        <p:spPr/>
        <p:txBody>
          <a:bodyPr/>
          <a:lstStyle/>
          <a:p>
            <a:fld id="{548644C6-89F0-466C-949F-E70AD72679A8}" type="slidenum">
              <a:rPr lang="zh-CN" altLang="en-US" smtClean="0"/>
              <a:t>11</a:t>
            </a:fld>
            <a:endParaRPr lang="zh-CN" altLang="en-US"/>
          </a:p>
        </p:txBody>
      </p:sp>
      <p:sp>
        <p:nvSpPr>
          <p:cNvPr id="3" name="Title 2">
            <a:extLst>
              <a:ext uri="{FF2B5EF4-FFF2-40B4-BE49-F238E27FC236}">
                <a16:creationId xmlns:a16="http://schemas.microsoft.com/office/drawing/2014/main" id="{DF86E442-00E7-900A-8523-7D092C174E8A}"/>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F988E223-DF18-1B84-6037-5EB85E840421}"/>
              </a:ext>
            </a:extLst>
          </p:cNvPr>
          <p:cNvSpPr>
            <a:spLocks noGrp="1"/>
          </p:cNvSpPr>
          <p:nvPr>
            <p:ph idx="1"/>
          </p:nvPr>
        </p:nvSpPr>
        <p:spPr/>
        <p:txBody>
          <a:bodyPr/>
          <a:lstStyle/>
          <a:p>
            <a:r>
              <a:rPr lang="zh-CN" altLang="en-US" dirty="0"/>
              <a:t>模型二血液流动特性</a:t>
            </a:r>
            <a:endParaRPr lang="en-US" altLang="zh-CN" dirty="0"/>
          </a:p>
          <a:p>
            <a:pPr lvl="1"/>
            <a:r>
              <a:rPr lang="zh-CN" altLang="en-US" dirty="0"/>
              <a:t>几何具有不对称性</a:t>
            </a:r>
            <a:endParaRPr lang="en-US" altLang="zh-CN" dirty="0"/>
          </a:p>
          <a:p>
            <a:pPr lvl="1"/>
            <a:r>
              <a:rPr lang="fr-FR" dirty="0" err="1"/>
              <a:t>流场变化趋势相同</a:t>
            </a:r>
            <a:r>
              <a:rPr lang="zh-CN" altLang="en-US" dirty="0"/>
              <a:t>：窦外壁形成低速区域</a:t>
            </a:r>
            <a:endParaRPr lang="fr-FR" dirty="0"/>
          </a:p>
        </p:txBody>
      </p:sp>
      <p:pic>
        <p:nvPicPr>
          <p:cNvPr id="5" name="图片 87">
            <a:extLst>
              <a:ext uri="{FF2B5EF4-FFF2-40B4-BE49-F238E27FC236}">
                <a16:creationId xmlns:a16="http://schemas.microsoft.com/office/drawing/2014/main" id="{01CFCD4B-8F42-B43F-5BB9-EDF1DA06938D}"/>
              </a:ext>
            </a:extLst>
          </p:cNvPr>
          <p:cNvPicPr>
            <a:picLocks noChangeAspect="1"/>
          </p:cNvPicPr>
          <p:nvPr/>
        </p:nvPicPr>
        <p:blipFill>
          <a:blip r:embed="rId3">
            <a:extLst>
              <a:ext uri="{28A0092B-C50C-407E-A947-70E740481C1C}">
                <a14:useLocalDpi xmlns:a14="http://schemas.microsoft.com/office/drawing/2010/main" val="0"/>
              </a:ext>
            </a:extLst>
          </a:blip>
          <a:srcRect t="14101" b="8548"/>
          <a:stretch>
            <a:fillRect/>
          </a:stretch>
        </p:blipFill>
        <p:spPr bwMode="auto">
          <a:xfrm>
            <a:off x="94072" y="3078179"/>
            <a:ext cx="5987141" cy="3314264"/>
          </a:xfrm>
          <a:prstGeom prst="rect">
            <a:avLst/>
          </a:prstGeom>
          <a:noFill/>
          <a:ln>
            <a:noFill/>
          </a:ln>
        </p:spPr>
      </p:pic>
      <p:pic>
        <p:nvPicPr>
          <p:cNvPr id="6" name="图片 92">
            <a:extLst>
              <a:ext uri="{FF2B5EF4-FFF2-40B4-BE49-F238E27FC236}">
                <a16:creationId xmlns:a16="http://schemas.microsoft.com/office/drawing/2014/main" id="{E1C3C256-CEEC-C67B-6E7D-B2276563EB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4858" y="2777106"/>
            <a:ext cx="5987142" cy="3737995"/>
          </a:xfrm>
          <a:prstGeom prst="rect">
            <a:avLst/>
          </a:prstGeom>
          <a:noFill/>
          <a:ln>
            <a:noFill/>
          </a:ln>
        </p:spPr>
      </p:pic>
    </p:spTree>
    <p:extLst>
      <p:ext uri="{BB962C8B-B14F-4D97-AF65-F5344CB8AC3E}">
        <p14:creationId xmlns:p14="http://schemas.microsoft.com/office/powerpoint/2010/main" val="21536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1E36A-4B26-AB9F-8982-332CCDF56E36}"/>
              </a:ext>
            </a:extLst>
          </p:cNvPr>
          <p:cNvSpPr>
            <a:spLocks noGrp="1"/>
          </p:cNvSpPr>
          <p:nvPr>
            <p:ph type="sldNum" sz="quarter" idx="10"/>
          </p:nvPr>
        </p:nvSpPr>
        <p:spPr/>
        <p:txBody>
          <a:bodyPr/>
          <a:lstStyle/>
          <a:p>
            <a:fld id="{548644C6-89F0-466C-949F-E70AD72679A8}" type="slidenum">
              <a:rPr lang="zh-CN" altLang="en-US" smtClean="0"/>
              <a:t>12</a:t>
            </a:fld>
            <a:endParaRPr lang="zh-CN" altLang="en-US"/>
          </a:p>
        </p:txBody>
      </p:sp>
      <p:sp>
        <p:nvSpPr>
          <p:cNvPr id="3" name="Title 2">
            <a:extLst>
              <a:ext uri="{FF2B5EF4-FFF2-40B4-BE49-F238E27FC236}">
                <a16:creationId xmlns:a16="http://schemas.microsoft.com/office/drawing/2014/main" id="{4214BEF4-03F5-0154-3BD0-AA208118A3DC}"/>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111FB5E1-9A56-7020-CA7E-658C45217930}"/>
              </a:ext>
            </a:extLst>
          </p:cNvPr>
          <p:cNvSpPr>
            <a:spLocks noGrp="1"/>
          </p:cNvSpPr>
          <p:nvPr>
            <p:ph idx="1"/>
          </p:nvPr>
        </p:nvSpPr>
        <p:spPr/>
        <p:txBody>
          <a:bodyPr/>
          <a:lstStyle/>
          <a:p>
            <a:r>
              <a:rPr lang="zh-CN" altLang="en-US" dirty="0"/>
              <a:t>模型二颈内动脉窦不同位置的速度云图</a:t>
            </a:r>
            <a:endParaRPr lang="en-US" altLang="zh-CN" dirty="0"/>
          </a:p>
          <a:p>
            <a:pPr lvl="1"/>
            <a:r>
              <a:rPr lang="zh-CN" altLang="en-US" dirty="0"/>
              <a:t>流场变化趋势相同：窦外壁形成低速区域</a:t>
            </a:r>
          </a:p>
        </p:txBody>
      </p:sp>
      <p:grpSp>
        <p:nvGrpSpPr>
          <p:cNvPr id="20" name="Group 19">
            <a:extLst>
              <a:ext uri="{FF2B5EF4-FFF2-40B4-BE49-F238E27FC236}">
                <a16:creationId xmlns:a16="http://schemas.microsoft.com/office/drawing/2014/main" id="{6AA2948B-4C97-54CC-BF28-FF68C6BB702D}"/>
              </a:ext>
            </a:extLst>
          </p:cNvPr>
          <p:cNvGrpSpPr/>
          <p:nvPr/>
        </p:nvGrpSpPr>
        <p:grpSpPr>
          <a:xfrm>
            <a:off x="2582748" y="2481784"/>
            <a:ext cx="7026503" cy="4033317"/>
            <a:chOff x="2582748" y="2481784"/>
            <a:chExt cx="7026503" cy="4033317"/>
          </a:xfrm>
        </p:grpSpPr>
        <p:grpSp>
          <p:nvGrpSpPr>
            <p:cNvPr id="5" name="Group 4">
              <a:extLst>
                <a:ext uri="{FF2B5EF4-FFF2-40B4-BE49-F238E27FC236}">
                  <a16:creationId xmlns:a16="http://schemas.microsoft.com/office/drawing/2014/main" id="{7AB4D8FC-5461-6C1E-A969-AEEEC16D6958}"/>
                </a:ext>
              </a:extLst>
            </p:cNvPr>
            <p:cNvGrpSpPr/>
            <p:nvPr/>
          </p:nvGrpSpPr>
          <p:grpSpPr>
            <a:xfrm>
              <a:off x="2582748" y="2481784"/>
              <a:ext cx="7026503" cy="4033317"/>
              <a:chOff x="426138" y="774699"/>
              <a:chExt cx="8737775" cy="5556048"/>
            </a:xfrm>
          </p:grpSpPr>
          <p:pic>
            <p:nvPicPr>
              <p:cNvPr id="6" name="Picture 5">
                <a:extLst>
                  <a:ext uri="{FF2B5EF4-FFF2-40B4-BE49-F238E27FC236}">
                    <a16:creationId xmlns:a16="http://schemas.microsoft.com/office/drawing/2014/main" id="{6E36561D-4063-AC69-CAA3-66C726E1D501}"/>
                  </a:ext>
                </a:extLst>
              </p:cNvPr>
              <p:cNvPicPr>
                <a:picLocks noChangeAspect="1"/>
              </p:cNvPicPr>
              <p:nvPr/>
            </p:nvPicPr>
            <p:blipFill>
              <a:blip r:embed="rId3"/>
              <a:stretch>
                <a:fillRect/>
              </a:stretch>
            </p:blipFill>
            <p:spPr>
              <a:xfrm>
                <a:off x="426138" y="774699"/>
                <a:ext cx="1195196" cy="5556047"/>
              </a:xfrm>
              <a:prstGeom prst="rect">
                <a:avLst/>
              </a:prstGeom>
            </p:spPr>
          </p:pic>
          <p:pic>
            <p:nvPicPr>
              <p:cNvPr id="7" name="Picture 6">
                <a:extLst>
                  <a:ext uri="{FF2B5EF4-FFF2-40B4-BE49-F238E27FC236}">
                    <a16:creationId xmlns:a16="http://schemas.microsoft.com/office/drawing/2014/main" id="{449D5EFE-75C1-AEED-848E-F0CC2256B3F7}"/>
                  </a:ext>
                </a:extLst>
              </p:cNvPr>
              <p:cNvPicPr>
                <a:picLocks noChangeAspect="1"/>
              </p:cNvPicPr>
              <p:nvPr/>
            </p:nvPicPr>
            <p:blipFill>
              <a:blip r:embed="rId4"/>
              <a:stretch>
                <a:fillRect/>
              </a:stretch>
            </p:blipFill>
            <p:spPr>
              <a:xfrm>
                <a:off x="1993976" y="774700"/>
                <a:ext cx="1968500" cy="2654300"/>
              </a:xfrm>
              <a:prstGeom prst="rect">
                <a:avLst/>
              </a:prstGeom>
            </p:spPr>
          </p:pic>
          <p:pic>
            <p:nvPicPr>
              <p:cNvPr id="8" name="Picture 7">
                <a:extLst>
                  <a:ext uri="{FF2B5EF4-FFF2-40B4-BE49-F238E27FC236}">
                    <a16:creationId xmlns:a16="http://schemas.microsoft.com/office/drawing/2014/main" id="{80DD3998-475D-C67A-1AAD-FB46C4A1FF6D}"/>
                  </a:ext>
                </a:extLst>
              </p:cNvPr>
              <p:cNvPicPr>
                <a:picLocks noChangeAspect="1"/>
              </p:cNvPicPr>
              <p:nvPr/>
            </p:nvPicPr>
            <p:blipFill>
              <a:blip r:embed="rId5"/>
              <a:stretch>
                <a:fillRect/>
              </a:stretch>
            </p:blipFill>
            <p:spPr>
              <a:xfrm>
                <a:off x="4281887" y="774700"/>
                <a:ext cx="2411529" cy="2654300"/>
              </a:xfrm>
              <a:prstGeom prst="rect">
                <a:avLst/>
              </a:prstGeom>
            </p:spPr>
          </p:pic>
          <p:pic>
            <p:nvPicPr>
              <p:cNvPr id="9" name="Picture 8">
                <a:extLst>
                  <a:ext uri="{FF2B5EF4-FFF2-40B4-BE49-F238E27FC236}">
                    <a16:creationId xmlns:a16="http://schemas.microsoft.com/office/drawing/2014/main" id="{CF1805A5-7D8C-8B1F-F5D2-DEAFBBE3E757}"/>
                  </a:ext>
                </a:extLst>
              </p:cNvPr>
              <p:cNvPicPr>
                <a:picLocks noChangeAspect="1"/>
              </p:cNvPicPr>
              <p:nvPr/>
            </p:nvPicPr>
            <p:blipFill>
              <a:blip r:embed="rId6"/>
              <a:stretch>
                <a:fillRect/>
              </a:stretch>
            </p:blipFill>
            <p:spPr>
              <a:xfrm>
                <a:off x="7012827" y="777080"/>
                <a:ext cx="2009987" cy="2651920"/>
              </a:xfrm>
              <a:prstGeom prst="rect">
                <a:avLst/>
              </a:prstGeom>
            </p:spPr>
          </p:pic>
          <p:pic>
            <p:nvPicPr>
              <p:cNvPr id="10" name="Picture 9">
                <a:extLst>
                  <a:ext uri="{FF2B5EF4-FFF2-40B4-BE49-F238E27FC236}">
                    <a16:creationId xmlns:a16="http://schemas.microsoft.com/office/drawing/2014/main" id="{E623D657-EE43-4C87-D7F0-CB464514CAAD}"/>
                  </a:ext>
                </a:extLst>
              </p:cNvPr>
              <p:cNvPicPr>
                <a:picLocks noChangeAspect="1"/>
              </p:cNvPicPr>
              <p:nvPr/>
            </p:nvPicPr>
            <p:blipFill>
              <a:blip r:embed="rId7"/>
              <a:stretch>
                <a:fillRect/>
              </a:stretch>
            </p:blipFill>
            <p:spPr>
              <a:xfrm>
                <a:off x="1993976" y="3429000"/>
                <a:ext cx="2024584" cy="2651920"/>
              </a:xfrm>
              <a:prstGeom prst="rect">
                <a:avLst/>
              </a:prstGeom>
            </p:spPr>
          </p:pic>
          <p:pic>
            <p:nvPicPr>
              <p:cNvPr id="11" name="Picture 10">
                <a:extLst>
                  <a:ext uri="{FF2B5EF4-FFF2-40B4-BE49-F238E27FC236}">
                    <a16:creationId xmlns:a16="http://schemas.microsoft.com/office/drawing/2014/main" id="{20293406-2626-9E8C-A680-E86850257703}"/>
                  </a:ext>
                </a:extLst>
              </p:cNvPr>
              <p:cNvPicPr>
                <a:picLocks noChangeAspect="1"/>
              </p:cNvPicPr>
              <p:nvPr/>
            </p:nvPicPr>
            <p:blipFill>
              <a:blip r:embed="rId8"/>
              <a:stretch>
                <a:fillRect/>
              </a:stretch>
            </p:blipFill>
            <p:spPr>
              <a:xfrm>
                <a:off x="4483526" y="3389370"/>
                <a:ext cx="2024584" cy="2941377"/>
              </a:xfrm>
              <a:prstGeom prst="rect">
                <a:avLst/>
              </a:prstGeom>
            </p:spPr>
          </p:pic>
          <p:pic>
            <p:nvPicPr>
              <p:cNvPr id="12" name="Picture 11">
                <a:extLst>
                  <a:ext uri="{FF2B5EF4-FFF2-40B4-BE49-F238E27FC236}">
                    <a16:creationId xmlns:a16="http://schemas.microsoft.com/office/drawing/2014/main" id="{79A28811-D256-51FB-AC1B-1A69C6298FC7}"/>
                  </a:ext>
                </a:extLst>
              </p:cNvPr>
              <p:cNvPicPr>
                <a:picLocks noChangeAspect="1"/>
              </p:cNvPicPr>
              <p:nvPr/>
            </p:nvPicPr>
            <p:blipFill>
              <a:blip r:embed="rId9"/>
              <a:stretch>
                <a:fillRect/>
              </a:stretch>
            </p:blipFill>
            <p:spPr>
              <a:xfrm>
                <a:off x="7134924" y="4207211"/>
                <a:ext cx="2028989" cy="1873709"/>
              </a:xfrm>
              <a:prstGeom prst="rect">
                <a:avLst/>
              </a:prstGeom>
            </p:spPr>
          </p:pic>
          <p:sp>
            <p:nvSpPr>
              <p:cNvPr id="13" name="TextBox 12">
                <a:extLst>
                  <a:ext uri="{FF2B5EF4-FFF2-40B4-BE49-F238E27FC236}">
                    <a16:creationId xmlns:a16="http://schemas.microsoft.com/office/drawing/2014/main" id="{E947F7EF-A4F4-2587-3B22-E3EB0BC9DB08}"/>
                  </a:ext>
                </a:extLst>
              </p:cNvPr>
              <p:cNvSpPr txBox="1"/>
              <p:nvPr/>
            </p:nvSpPr>
            <p:spPr>
              <a:xfrm>
                <a:off x="1666735" y="89257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a:t>
                </a:r>
                <a:endParaRPr lang="fr-FR"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F3C6C2F-32BD-CB7C-5464-DC924D558EAE}"/>
                  </a:ext>
                </a:extLst>
              </p:cNvPr>
              <p:cNvSpPr txBox="1"/>
              <p:nvPr/>
            </p:nvSpPr>
            <p:spPr>
              <a:xfrm>
                <a:off x="1664737" y="3588634"/>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(d)</a:t>
                </a:r>
                <a:endParaRPr lang="fr-FR"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855D089-A500-30C9-E8E4-B2E66322E4A9}"/>
                  </a:ext>
                </a:extLst>
              </p:cNvPr>
              <p:cNvSpPr txBox="1"/>
              <p:nvPr/>
            </p:nvSpPr>
            <p:spPr>
              <a:xfrm>
                <a:off x="4570268" y="89257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t>
                </a:r>
                <a:endParaRPr lang="fr-FR"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1C0357C-75AB-D01E-8EF5-C697D55C39C2}"/>
                  </a:ext>
                </a:extLst>
              </p:cNvPr>
              <p:cNvSpPr txBox="1"/>
              <p:nvPr/>
            </p:nvSpPr>
            <p:spPr>
              <a:xfrm>
                <a:off x="7158382" y="892570"/>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a:t>
                </a:r>
                <a:endParaRPr lang="fr-FR" sz="1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3ADDDA0-5C18-ED91-3965-758A3B48F28A}"/>
                  </a:ext>
                </a:extLst>
              </p:cNvPr>
              <p:cNvSpPr txBox="1"/>
              <p:nvPr/>
            </p:nvSpPr>
            <p:spPr>
              <a:xfrm>
                <a:off x="4570268" y="3583481"/>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a:t>
                </a:r>
                <a:endParaRPr lang="fr-FR"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DD2A49B-4426-E1EF-047C-0AC8DA00EC2D}"/>
                  </a:ext>
                </a:extLst>
              </p:cNvPr>
              <p:cNvSpPr txBox="1"/>
              <p:nvPr/>
            </p:nvSpPr>
            <p:spPr>
              <a:xfrm>
                <a:off x="7158382" y="3583481"/>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a:t>
                </a:r>
                <a:endParaRPr lang="fr-FR" sz="1400" dirty="0">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B08F7603-6635-AE39-AE53-A2A9E67F059A}"/>
                </a:ext>
              </a:extLst>
            </p:cNvPr>
            <p:cNvSpPr/>
            <p:nvPr/>
          </p:nvSpPr>
          <p:spPr>
            <a:xfrm>
              <a:off x="6233086" y="4364093"/>
              <a:ext cx="798335" cy="806996"/>
            </a:xfrm>
            <a:prstGeom prst="rect">
              <a:avLst/>
            </a:prstGeom>
            <a:solidFill>
              <a:srgbClr val="FFF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61648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DDFACE-1BA8-D5E2-9048-C667EAFCB89B}"/>
              </a:ext>
            </a:extLst>
          </p:cNvPr>
          <p:cNvSpPr>
            <a:spLocks noGrp="1"/>
          </p:cNvSpPr>
          <p:nvPr>
            <p:ph type="sldNum" sz="quarter" idx="10"/>
          </p:nvPr>
        </p:nvSpPr>
        <p:spPr/>
        <p:txBody>
          <a:bodyPr/>
          <a:lstStyle/>
          <a:p>
            <a:fld id="{548644C6-89F0-466C-949F-E70AD72679A8}" type="slidenum">
              <a:rPr lang="zh-CN" altLang="en-US" smtClean="0"/>
              <a:t>13</a:t>
            </a:fld>
            <a:endParaRPr lang="zh-CN" altLang="en-US"/>
          </a:p>
        </p:txBody>
      </p:sp>
      <p:sp>
        <p:nvSpPr>
          <p:cNvPr id="3" name="Title 2">
            <a:extLst>
              <a:ext uri="{FF2B5EF4-FFF2-40B4-BE49-F238E27FC236}">
                <a16:creationId xmlns:a16="http://schemas.microsoft.com/office/drawing/2014/main" id="{93091389-4120-0132-81E1-B211C35ADAE6}"/>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A9932686-4827-6BFC-0A22-6254669D107B}"/>
              </a:ext>
            </a:extLst>
          </p:cNvPr>
          <p:cNvSpPr>
            <a:spLocks noGrp="1"/>
          </p:cNvSpPr>
          <p:nvPr>
            <p:ph idx="1"/>
          </p:nvPr>
        </p:nvSpPr>
        <p:spPr/>
        <p:txBody>
          <a:bodyPr/>
          <a:lstStyle/>
          <a:p>
            <a:r>
              <a:rPr lang="zh-CN" altLang="en-US" dirty="0"/>
              <a:t>模型一壁面剪切应力</a:t>
            </a:r>
            <a:r>
              <a:rPr lang="en-US" altLang="zh-CN" dirty="0"/>
              <a:t>(WSS)</a:t>
            </a:r>
            <a:r>
              <a:rPr lang="zh-CN" altLang="en-US" dirty="0"/>
              <a:t>分布</a:t>
            </a:r>
            <a:endParaRPr lang="en-US" altLang="zh-CN" dirty="0"/>
          </a:p>
          <a:p>
            <a:pPr lvl="1"/>
            <a:r>
              <a:rPr lang="fr-FR" dirty="0" err="1"/>
              <a:t>随时间变化</a:t>
            </a:r>
            <a:endParaRPr lang="fr-FR" dirty="0"/>
          </a:p>
          <a:p>
            <a:pPr lvl="1"/>
            <a:r>
              <a:rPr lang="fr-FR" dirty="0" err="1"/>
              <a:t>随流速降低</a:t>
            </a:r>
            <a:r>
              <a:rPr lang="zh-CN" altLang="en-US" dirty="0"/>
              <a:t>，</a:t>
            </a:r>
            <a:r>
              <a:rPr lang="fr-FR" dirty="0" err="1"/>
              <a:t>窦外壁低WSS区域增加</a:t>
            </a:r>
            <a:endParaRPr lang="fr-FR" dirty="0"/>
          </a:p>
        </p:txBody>
      </p:sp>
      <p:grpSp>
        <p:nvGrpSpPr>
          <p:cNvPr id="21" name="Group 20">
            <a:extLst>
              <a:ext uri="{FF2B5EF4-FFF2-40B4-BE49-F238E27FC236}">
                <a16:creationId xmlns:a16="http://schemas.microsoft.com/office/drawing/2014/main" id="{2F7E1F1F-72E1-F81B-0503-CD348A6C1BEF}"/>
              </a:ext>
            </a:extLst>
          </p:cNvPr>
          <p:cNvGrpSpPr/>
          <p:nvPr/>
        </p:nvGrpSpPr>
        <p:grpSpPr>
          <a:xfrm>
            <a:off x="2605590" y="2545638"/>
            <a:ext cx="6980820" cy="4193911"/>
            <a:chOff x="2605590" y="2545638"/>
            <a:chExt cx="6980820" cy="4193911"/>
          </a:xfrm>
        </p:grpSpPr>
        <p:grpSp>
          <p:nvGrpSpPr>
            <p:cNvPr id="5" name="Group 4">
              <a:extLst>
                <a:ext uri="{FF2B5EF4-FFF2-40B4-BE49-F238E27FC236}">
                  <a16:creationId xmlns:a16="http://schemas.microsoft.com/office/drawing/2014/main" id="{82259ACF-C36E-C688-973F-D59CD541CE2D}"/>
                </a:ext>
              </a:extLst>
            </p:cNvPr>
            <p:cNvGrpSpPr/>
            <p:nvPr/>
          </p:nvGrpSpPr>
          <p:grpSpPr>
            <a:xfrm>
              <a:off x="2605590" y="2545638"/>
              <a:ext cx="6980820" cy="4187493"/>
              <a:chOff x="864973" y="497768"/>
              <a:chExt cx="9430547" cy="5872855"/>
            </a:xfrm>
          </p:grpSpPr>
          <p:pic>
            <p:nvPicPr>
              <p:cNvPr id="6" name="Picture 5">
                <a:extLst>
                  <a:ext uri="{FF2B5EF4-FFF2-40B4-BE49-F238E27FC236}">
                    <a16:creationId xmlns:a16="http://schemas.microsoft.com/office/drawing/2014/main" id="{AEECD520-CFB1-FA27-982E-56AD3B536806}"/>
                  </a:ext>
                </a:extLst>
              </p:cNvPr>
              <p:cNvPicPr>
                <a:picLocks noChangeAspect="1"/>
              </p:cNvPicPr>
              <p:nvPr/>
            </p:nvPicPr>
            <p:blipFill>
              <a:blip r:embed="rId3"/>
              <a:stretch>
                <a:fillRect/>
              </a:stretch>
            </p:blipFill>
            <p:spPr>
              <a:xfrm>
                <a:off x="864973" y="497768"/>
                <a:ext cx="679278" cy="5862464"/>
              </a:xfrm>
              <a:prstGeom prst="rect">
                <a:avLst/>
              </a:prstGeom>
            </p:spPr>
          </p:pic>
          <p:pic>
            <p:nvPicPr>
              <p:cNvPr id="7" name="Picture 6">
                <a:extLst>
                  <a:ext uri="{FF2B5EF4-FFF2-40B4-BE49-F238E27FC236}">
                    <a16:creationId xmlns:a16="http://schemas.microsoft.com/office/drawing/2014/main" id="{8918CC69-F06B-BE6C-4940-0C9FBAE3D89F}"/>
                  </a:ext>
                </a:extLst>
              </p:cNvPr>
              <p:cNvPicPr>
                <a:picLocks noChangeAspect="1"/>
              </p:cNvPicPr>
              <p:nvPr/>
            </p:nvPicPr>
            <p:blipFill>
              <a:blip r:embed="rId4"/>
              <a:stretch>
                <a:fillRect/>
              </a:stretch>
            </p:blipFill>
            <p:spPr>
              <a:xfrm>
                <a:off x="2247826" y="497769"/>
                <a:ext cx="2818182" cy="2931232"/>
              </a:xfrm>
              <a:prstGeom prst="rect">
                <a:avLst/>
              </a:prstGeom>
            </p:spPr>
          </p:pic>
          <p:pic>
            <p:nvPicPr>
              <p:cNvPr id="8" name="Picture 7">
                <a:extLst>
                  <a:ext uri="{FF2B5EF4-FFF2-40B4-BE49-F238E27FC236}">
                    <a16:creationId xmlns:a16="http://schemas.microsoft.com/office/drawing/2014/main" id="{9A2C70B6-5221-D3FB-2364-97EE7BF6A37F}"/>
                  </a:ext>
                </a:extLst>
              </p:cNvPr>
              <p:cNvPicPr>
                <a:picLocks noChangeAspect="1"/>
              </p:cNvPicPr>
              <p:nvPr/>
            </p:nvPicPr>
            <p:blipFill>
              <a:blip r:embed="rId5"/>
              <a:stretch>
                <a:fillRect/>
              </a:stretch>
            </p:blipFill>
            <p:spPr>
              <a:xfrm>
                <a:off x="5066008" y="497768"/>
                <a:ext cx="2516821" cy="2936291"/>
              </a:xfrm>
              <a:prstGeom prst="rect">
                <a:avLst/>
              </a:prstGeom>
            </p:spPr>
          </p:pic>
          <p:pic>
            <p:nvPicPr>
              <p:cNvPr id="9" name="Picture 8">
                <a:extLst>
                  <a:ext uri="{FF2B5EF4-FFF2-40B4-BE49-F238E27FC236}">
                    <a16:creationId xmlns:a16="http://schemas.microsoft.com/office/drawing/2014/main" id="{F4AC6C0E-DC01-B770-19FE-5F802C72988A}"/>
                  </a:ext>
                </a:extLst>
              </p:cNvPr>
              <p:cNvPicPr>
                <a:picLocks noChangeAspect="1"/>
              </p:cNvPicPr>
              <p:nvPr/>
            </p:nvPicPr>
            <p:blipFill>
              <a:blip r:embed="rId6"/>
              <a:stretch>
                <a:fillRect/>
              </a:stretch>
            </p:blipFill>
            <p:spPr>
              <a:xfrm>
                <a:off x="7582828" y="497768"/>
                <a:ext cx="2619883" cy="2931232"/>
              </a:xfrm>
              <a:prstGeom prst="rect">
                <a:avLst/>
              </a:prstGeom>
            </p:spPr>
          </p:pic>
          <p:pic>
            <p:nvPicPr>
              <p:cNvPr id="10" name="Picture 9">
                <a:extLst>
                  <a:ext uri="{FF2B5EF4-FFF2-40B4-BE49-F238E27FC236}">
                    <a16:creationId xmlns:a16="http://schemas.microsoft.com/office/drawing/2014/main" id="{47D28D67-27EB-32FB-9B8B-18A27D0C94E9}"/>
                  </a:ext>
                </a:extLst>
              </p:cNvPr>
              <p:cNvPicPr>
                <a:picLocks noChangeAspect="1"/>
              </p:cNvPicPr>
              <p:nvPr/>
            </p:nvPicPr>
            <p:blipFill>
              <a:blip r:embed="rId7"/>
              <a:stretch>
                <a:fillRect/>
              </a:stretch>
            </p:blipFill>
            <p:spPr>
              <a:xfrm>
                <a:off x="2247825" y="3429000"/>
                <a:ext cx="2619883" cy="2941623"/>
              </a:xfrm>
              <a:prstGeom prst="rect">
                <a:avLst/>
              </a:prstGeom>
            </p:spPr>
          </p:pic>
          <p:pic>
            <p:nvPicPr>
              <p:cNvPr id="11" name="Picture 10">
                <a:extLst>
                  <a:ext uri="{FF2B5EF4-FFF2-40B4-BE49-F238E27FC236}">
                    <a16:creationId xmlns:a16="http://schemas.microsoft.com/office/drawing/2014/main" id="{D5D0482D-7004-DDBA-9E20-963D23A5159C}"/>
                  </a:ext>
                </a:extLst>
              </p:cNvPr>
              <p:cNvPicPr>
                <a:picLocks noChangeAspect="1"/>
              </p:cNvPicPr>
              <p:nvPr/>
            </p:nvPicPr>
            <p:blipFill>
              <a:blip r:embed="rId8"/>
              <a:stretch>
                <a:fillRect/>
              </a:stretch>
            </p:blipFill>
            <p:spPr>
              <a:xfrm>
                <a:off x="5066008" y="3544719"/>
                <a:ext cx="2516820" cy="2825903"/>
              </a:xfrm>
              <a:prstGeom prst="rect">
                <a:avLst/>
              </a:prstGeom>
            </p:spPr>
          </p:pic>
          <p:pic>
            <p:nvPicPr>
              <p:cNvPr id="12" name="Picture 11">
                <a:extLst>
                  <a:ext uri="{FF2B5EF4-FFF2-40B4-BE49-F238E27FC236}">
                    <a16:creationId xmlns:a16="http://schemas.microsoft.com/office/drawing/2014/main" id="{E7C97CAE-033F-0A9F-16AE-7CD832761769}"/>
                  </a:ext>
                </a:extLst>
              </p:cNvPr>
              <p:cNvPicPr>
                <a:picLocks noChangeAspect="1"/>
              </p:cNvPicPr>
              <p:nvPr/>
            </p:nvPicPr>
            <p:blipFill>
              <a:blip r:embed="rId9"/>
              <a:stretch>
                <a:fillRect/>
              </a:stretch>
            </p:blipFill>
            <p:spPr>
              <a:xfrm>
                <a:off x="7697750" y="3544719"/>
                <a:ext cx="2597770" cy="2825903"/>
              </a:xfrm>
              <a:prstGeom prst="rect">
                <a:avLst/>
              </a:prstGeom>
            </p:spPr>
          </p:pic>
          <p:sp>
            <p:nvSpPr>
              <p:cNvPr id="13" name="TextBox 12">
                <a:extLst>
                  <a:ext uri="{FF2B5EF4-FFF2-40B4-BE49-F238E27FC236}">
                    <a16:creationId xmlns:a16="http://schemas.microsoft.com/office/drawing/2014/main" id="{E7B88947-8336-56BE-D748-6E5B270FCE29}"/>
                  </a:ext>
                </a:extLst>
              </p:cNvPr>
              <p:cNvSpPr txBox="1"/>
              <p:nvPr/>
            </p:nvSpPr>
            <p:spPr>
              <a:xfrm>
                <a:off x="2439885" y="531643"/>
                <a:ext cx="930409" cy="733803"/>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 t=0.1s</a:t>
                </a:r>
                <a:endParaRPr lang="fr-FR"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7F36A67-C752-F6F8-FB43-5D27CAEB338B}"/>
                  </a:ext>
                </a:extLst>
              </p:cNvPr>
              <p:cNvSpPr txBox="1"/>
              <p:nvPr/>
            </p:nvSpPr>
            <p:spPr>
              <a:xfrm>
                <a:off x="2437887" y="3640300"/>
                <a:ext cx="1198559" cy="733803"/>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(d)</a:t>
                </a:r>
              </a:p>
              <a:p>
                <a:r>
                  <a:rPr lang="en-US" sz="1400" dirty="0">
                    <a:latin typeface="Times New Roman" panose="02020603050405020304" pitchFamily="18" charset="0"/>
                    <a:cs typeface="Times New Roman" panose="02020603050405020304" pitchFamily="18" charset="0"/>
                  </a:rPr>
                  <a:t>t=0.7s</a:t>
                </a:r>
                <a:endParaRPr lang="fr-FR"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DE2A24F-FC50-9AB4-CEDC-C20AABAC3C90}"/>
                  </a:ext>
                </a:extLst>
              </p:cNvPr>
              <p:cNvSpPr txBox="1"/>
              <p:nvPr/>
            </p:nvSpPr>
            <p:spPr>
              <a:xfrm>
                <a:off x="5343418" y="531643"/>
                <a:ext cx="1074549" cy="733803"/>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t>
                </a:r>
              </a:p>
              <a:p>
                <a:r>
                  <a:rPr lang="en-US" sz="1400" dirty="0">
                    <a:latin typeface="Times New Roman" panose="02020603050405020304" pitchFamily="18" charset="0"/>
                    <a:cs typeface="Times New Roman" panose="02020603050405020304" pitchFamily="18" charset="0"/>
                  </a:rPr>
                  <a:t>t=0.3s</a:t>
                </a:r>
                <a:endParaRPr lang="fr-FR"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464BAA9-DA4E-5386-796F-881A4DF5908C}"/>
                  </a:ext>
                </a:extLst>
              </p:cNvPr>
              <p:cNvSpPr txBox="1"/>
              <p:nvPr/>
            </p:nvSpPr>
            <p:spPr>
              <a:xfrm>
                <a:off x="7941569" y="531643"/>
                <a:ext cx="1017496" cy="733803"/>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a:t>
                </a:r>
              </a:p>
              <a:p>
                <a:r>
                  <a:rPr lang="en-US" sz="1400" dirty="0">
                    <a:latin typeface="Times New Roman" panose="02020603050405020304" pitchFamily="18" charset="0"/>
                    <a:cs typeface="Times New Roman" panose="02020603050405020304" pitchFamily="18" charset="0"/>
                  </a:rPr>
                  <a:t>t=0.5s</a:t>
                </a:r>
                <a:endParaRPr lang="fr-FR" sz="1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98E26A5-3325-AE73-B86E-E8E8CEE57462}"/>
                  </a:ext>
                </a:extLst>
              </p:cNvPr>
              <p:cNvSpPr txBox="1"/>
              <p:nvPr/>
            </p:nvSpPr>
            <p:spPr>
              <a:xfrm>
                <a:off x="5343418" y="3635147"/>
                <a:ext cx="1032529" cy="733803"/>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a:t>
                </a:r>
              </a:p>
              <a:p>
                <a:r>
                  <a:rPr lang="en-US" sz="1400" dirty="0">
                    <a:latin typeface="Times New Roman" panose="02020603050405020304" pitchFamily="18" charset="0"/>
                    <a:cs typeface="Times New Roman" panose="02020603050405020304" pitchFamily="18" charset="0"/>
                  </a:rPr>
                  <a:t>t=0.9s</a:t>
                </a:r>
                <a:endParaRPr lang="fr-FR"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BC21E21-B1F9-56EE-E58D-37D83877681F}"/>
                  </a:ext>
                </a:extLst>
              </p:cNvPr>
              <p:cNvSpPr txBox="1"/>
              <p:nvPr/>
            </p:nvSpPr>
            <p:spPr>
              <a:xfrm>
                <a:off x="7941569" y="3646933"/>
                <a:ext cx="1032148" cy="733803"/>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a:t>
                </a:r>
              </a:p>
              <a:p>
                <a:r>
                  <a:rPr lang="en-US" sz="1400" dirty="0">
                    <a:latin typeface="Times New Roman" panose="02020603050405020304" pitchFamily="18" charset="0"/>
                    <a:cs typeface="Times New Roman" panose="02020603050405020304" pitchFamily="18" charset="0"/>
                  </a:rPr>
                  <a:t>t=1.1s</a:t>
                </a:r>
                <a:endParaRPr lang="fr-FR" sz="1400" dirty="0">
                  <a:latin typeface="Times New Roman" panose="02020603050405020304" pitchFamily="18" charset="0"/>
                  <a:cs typeface="Times New Roman" panose="02020603050405020304" pitchFamily="18" charset="0"/>
                </a:endParaRPr>
              </a:p>
            </p:txBody>
          </p:sp>
        </p:grpSp>
        <p:sp>
          <p:nvSpPr>
            <p:cNvPr id="19" name="TextBox 18">
              <a:extLst>
                <a:ext uri="{FF2B5EF4-FFF2-40B4-BE49-F238E27FC236}">
                  <a16:creationId xmlns:a16="http://schemas.microsoft.com/office/drawing/2014/main" id="{8C670C40-E40F-1347-E9F6-954BC1DB6E41}"/>
                </a:ext>
              </a:extLst>
            </p:cNvPr>
            <p:cNvSpPr txBox="1"/>
            <p:nvPr/>
          </p:nvSpPr>
          <p:spPr>
            <a:xfrm>
              <a:off x="3108415" y="6431772"/>
              <a:ext cx="678817"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内侧</a:t>
              </a:r>
              <a:endParaRPr lang="fr-FR" sz="1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0A5EBED-2545-7E1F-B982-F6111C4216D9}"/>
                </a:ext>
              </a:extLst>
            </p:cNvPr>
            <p:cNvSpPr txBox="1"/>
            <p:nvPr/>
          </p:nvSpPr>
          <p:spPr>
            <a:xfrm>
              <a:off x="8838893" y="6417945"/>
              <a:ext cx="678817"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外侧</a:t>
              </a:r>
              <a:endParaRPr lang="fr-FR"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2447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F11780-1731-BD5A-CE8D-2E861AA5CB34}"/>
              </a:ext>
            </a:extLst>
          </p:cNvPr>
          <p:cNvSpPr>
            <a:spLocks noGrp="1"/>
          </p:cNvSpPr>
          <p:nvPr>
            <p:ph type="sldNum" sz="quarter" idx="10"/>
          </p:nvPr>
        </p:nvSpPr>
        <p:spPr/>
        <p:txBody>
          <a:bodyPr/>
          <a:lstStyle/>
          <a:p>
            <a:fld id="{548644C6-89F0-466C-949F-E70AD72679A8}" type="slidenum">
              <a:rPr lang="zh-CN" altLang="en-US" smtClean="0"/>
              <a:t>14</a:t>
            </a:fld>
            <a:endParaRPr lang="zh-CN" altLang="en-US"/>
          </a:p>
        </p:txBody>
      </p:sp>
      <p:sp>
        <p:nvSpPr>
          <p:cNvPr id="3" name="Title 2">
            <a:extLst>
              <a:ext uri="{FF2B5EF4-FFF2-40B4-BE49-F238E27FC236}">
                <a16:creationId xmlns:a16="http://schemas.microsoft.com/office/drawing/2014/main" id="{E810C297-0476-A21C-E55A-9E585B5B7CDA}"/>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E12B5770-6C8A-E826-3D79-2042D5A7491A}"/>
              </a:ext>
            </a:extLst>
          </p:cNvPr>
          <p:cNvSpPr>
            <a:spLocks noGrp="1"/>
          </p:cNvSpPr>
          <p:nvPr>
            <p:ph idx="1"/>
          </p:nvPr>
        </p:nvSpPr>
        <p:spPr/>
        <p:txBody>
          <a:bodyPr/>
          <a:lstStyle/>
          <a:p>
            <a:r>
              <a:rPr lang="zh-CN" altLang="en-US" dirty="0"/>
              <a:t>模型二壁面剪切应力分布</a:t>
            </a:r>
            <a:endParaRPr lang="en-US" altLang="zh-CN" dirty="0"/>
          </a:p>
          <a:p>
            <a:pPr lvl="1"/>
            <a:r>
              <a:rPr lang="zh-CN" altLang="en-US" dirty="0"/>
              <a:t>与模型一变化趋势相同</a:t>
            </a:r>
            <a:endParaRPr lang="fr-FR" dirty="0"/>
          </a:p>
        </p:txBody>
      </p:sp>
      <p:grpSp>
        <p:nvGrpSpPr>
          <p:cNvPr id="5" name="Group 4">
            <a:extLst>
              <a:ext uri="{FF2B5EF4-FFF2-40B4-BE49-F238E27FC236}">
                <a16:creationId xmlns:a16="http://schemas.microsoft.com/office/drawing/2014/main" id="{EBAF9DB2-C9CB-882C-80C1-991736B07449}"/>
              </a:ext>
            </a:extLst>
          </p:cNvPr>
          <p:cNvGrpSpPr/>
          <p:nvPr/>
        </p:nvGrpSpPr>
        <p:grpSpPr>
          <a:xfrm>
            <a:off x="1131570" y="2537975"/>
            <a:ext cx="9928860" cy="3638988"/>
            <a:chOff x="0" y="1383206"/>
            <a:chExt cx="12192000" cy="4370332"/>
          </a:xfrm>
        </p:grpSpPr>
        <p:pic>
          <p:nvPicPr>
            <p:cNvPr id="6" name="Picture 5">
              <a:extLst>
                <a:ext uri="{FF2B5EF4-FFF2-40B4-BE49-F238E27FC236}">
                  <a16:creationId xmlns:a16="http://schemas.microsoft.com/office/drawing/2014/main" id="{899552D6-2D04-7780-487C-03A0918F649A}"/>
                </a:ext>
              </a:extLst>
            </p:cNvPr>
            <p:cNvPicPr>
              <a:picLocks noChangeAspect="1"/>
            </p:cNvPicPr>
            <p:nvPr/>
          </p:nvPicPr>
          <p:blipFill>
            <a:blip r:embed="rId3"/>
            <a:stretch>
              <a:fillRect/>
            </a:stretch>
          </p:blipFill>
          <p:spPr>
            <a:xfrm>
              <a:off x="0" y="1383206"/>
              <a:ext cx="6096000" cy="4370332"/>
            </a:xfrm>
            <a:prstGeom prst="rect">
              <a:avLst/>
            </a:prstGeom>
          </p:spPr>
        </p:pic>
        <p:pic>
          <p:nvPicPr>
            <p:cNvPr id="7" name="Picture 6">
              <a:extLst>
                <a:ext uri="{FF2B5EF4-FFF2-40B4-BE49-F238E27FC236}">
                  <a16:creationId xmlns:a16="http://schemas.microsoft.com/office/drawing/2014/main" id="{D73423AE-9BA4-D3A0-1203-CD2CBB73F7F4}"/>
                </a:ext>
              </a:extLst>
            </p:cNvPr>
            <p:cNvPicPr>
              <a:picLocks noChangeAspect="1"/>
            </p:cNvPicPr>
            <p:nvPr/>
          </p:nvPicPr>
          <p:blipFill>
            <a:blip r:embed="rId4"/>
            <a:stretch>
              <a:fillRect/>
            </a:stretch>
          </p:blipFill>
          <p:spPr>
            <a:xfrm>
              <a:off x="6096000" y="1383206"/>
              <a:ext cx="6096000" cy="4370332"/>
            </a:xfrm>
            <a:prstGeom prst="rect">
              <a:avLst/>
            </a:prstGeom>
          </p:spPr>
        </p:pic>
        <p:sp>
          <p:nvSpPr>
            <p:cNvPr id="8" name="TextBox 7">
              <a:extLst>
                <a:ext uri="{FF2B5EF4-FFF2-40B4-BE49-F238E27FC236}">
                  <a16:creationId xmlns:a16="http://schemas.microsoft.com/office/drawing/2014/main" id="{6EFA7415-2CBE-5D5A-913C-9D1B22F9A9A9}"/>
                </a:ext>
              </a:extLst>
            </p:cNvPr>
            <p:cNvSpPr txBox="1"/>
            <p:nvPr/>
          </p:nvSpPr>
          <p:spPr>
            <a:xfrm>
              <a:off x="1382955" y="1980391"/>
              <a:ext cx="115529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t=0.3s</a:t>
              </a:r>
              <a:endParaRPr lang="fr-FR"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733CAEA-2705-327B-F2B2-53546ECFBF16}"/>
                </a:ext>
              </a:extLst>
            </p:cNvPr>
            <p:cNvSpPr txBox="1"/>
            <p:nvPr/>
          </p:nvSpPr>
          <p:spPr>
            <a:xfrm>
              <a:off x="7478955" y="1980391"/>
              <a:ext cx="115529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t=0.9s</a:t>
              </a:r>
              <a:endParaRPr lang="fr-FR" sz="14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6771076-9BA6-D406-EC52-1E34772DA280}"/>
                </a:ext>
              </a:extLst>
            </p:cNvPr>
            <p:cNvSpPr/>
            <p:nvPr/>
          </p:nvSpPr>
          <p:spPr>
            <a:xfrm>
              <a:off x="2317531" y="5328745"/>
              <a:ext cx="1531883" cy="424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CEAF654-950C-55F4-7743-FE626EFB68B0}"/>
                </a:ext>
              </a:extLst>
            </p:cNvPr>
            <p:cNvSpPr/>
            <p:nvPr/>
          </p:nvSpPr>
          <p:spPr>
            <a:xfrm>
              <a:off x="8413531" y="5328744"/>
              <a:ext cx="1531883" cy="424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9234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32F66-A890-9C2B-4878-500265C678DD}"/>
              </a:ext>
            </a:extLst>
          </p:cNvPr>
          <p:cNvSpPr>
            <a:spLocks noGrp="1"/>
          </p:cNvSpPr>
          <p:nvPr>
            <p:ph type="sldNum" sz="quarter" idx="10"/>
          </p:nvPr>
        </p:nvSpPr>
        <p:spPr/>
        <p:txBody>
          <a:bodyPr/>
          <a:lstStyle/>
          <a:p>
            <a:fld id="{548644C6-89F0-466C-949F-E70AD72679A8}" type="slidenum">
              <a:rPr lang="zh-CN" altLang="en-US" smtClean="0"/>
              <a:t>15</a:t>
            </a:fld>
            <a:endParaRPr lang="zh-CN" altLang="en-US"/>
          </a:p>
        </p:txBody>
      </p:sp>
      <p:sp>
        <p:nvSpPr>
          <p:cNvPr id="3" name="Title 2">
            <a:extLst>
              <a:ext uri="{FF2B5EF4-FFF2-40B4-BE49-F238E27FC236}">
                <a16:creationId xmlns:a16="http://schemas.microsoft.com/office/drawing/2014/main" id="{CD0B1D94-2A10-380A-7210-B52366553DC7}"/>
              </a:ext>
            </a:extLst>
          </p:cNvPr>
          <p:cNvSpPr>
            <a:spLocks noGrp="1"/>
          </p:cNvSpPr>
          <p:nvPr>
            <p:ph type="title"/>
          </p:nvPr>
        </p:nvSpPr>
        <p:spPr/>
        <p:txBody>
          <a:bodyPr/>
          <a:lstStyle/>
          <a:p>
            <a:r>
              <a:rPr lang="en-US" altLang="zh-CN" dirty="0"/>
              <a:t>4.</a:t>
            </a:r>
            <a:r>
              <a:rPr lang="zh-CN" altLang="en-US" dirty="0"/>
              <a:t> 开源软件对比</a:t>
            </a:r>
            <a:endParaRPr lang="fr-FR" dirty="0"/>
          </a:p>
        </p:txBody>
      </p:sp>
      <p:pic>
        <p:nvPicPr>
          <p:cNvPr id="6" name="Content Placeholder 5">
            <a:extLst>
              <a:ext uri="{FF2B5EF4-FFF2-40B4-BE49-F238E27FC236}">
                <a16:creationId xmlns:a16="http://schemas.microsoft.com/office/drawing/2014/main" id="{1A6DFFE2-0B33-4B3F-D37C-3BED0EFB119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914"/>
          <a:stretch/>
        </p:blipFill>
        <p:spPr>
          <a:xfrm>
            <a:off x="7048834" y="936095"/>
            <a:ext cx="4319750" cy="2944710"/>
          </a:xfrm>
        </p:spPr>
      </p:pic>
      <p:pic>
        <p:nvPicPr>
          <p:cNvPr id="8" name="Picture 7">
            <a:extLst>
              <a:ext uri="{FF2B5EF4-FFF2-40B4-BE49-F238E27FC236}">
                <a16:creationId xmlns:a16="http://schemas.microsoft.com/office/drawing/2014/main" id="{EAAA755E-F8B4-C2DC-635E-2A74CE1A4B91}"/>
              </a:ext>
            </a:extLst>
          </p:cNvPr>
          <p:cNvPicPr>
            <a:picLocks noChangeAspect="1"/>
          </p:cNvPicPr>
          <p:nvPr/>
        </p:nvPicPr>
        <p:blipFill rotWithShape="1">
          <a:blip r:embed="rId4">
            <a:extLst>
              <a:ext uri="{28A0092B-C50C-407E-A947-70E740481C1C}">
                <a14:useLocalDpi xmlns:a14="http://schemas.microsoft.com/office/drawing/2010/main" val="0"/>
              </a:ext>
            </a:extLst>
          </a:blip>
          <a:srcRect l="12023"/>
          <a:stretch/>
        </p:blipFill>
        <p:spPr>
          <a:xfrm>
            <a:off x="304800" y="936095"/>
            <a:ext cx="5336636" cy="2821363"/>
          </a:xfrm>
          <a:prstGeom prst="rect">
            <a:avLst/>
          </a:prstGeom>
        </p:spPr>
      </p:pic>
      <p:pic>
        <p:nvPicPr>
          <p:cNvPr id="10" name="Picture 9">
            <a:extLst>
              <a:ext uri="{FF2B5EF4-FFF2-40B4-BE49-F238E27FC236}">
                <a16:creationId xmlns:a16="http://schemas.microsoft.com/office/drawing/2014/main" id="{E9B02D43-19D3-58CB-25C7-134F79FB3F4C}"/>
              </a:ext>
            </a:extLst>
          </p:cNvPr>
          <p:cNvPicPr>
            <a:picLocks noChangeAspect="1"/>
          </p:cNvPicPr>
          <p:nvPr/>
        </p:nvPicPr>
        <p:blipFill rotWithShape="1">
          <a:blip r:embed="rId5">
            <a:extLst>
              <a:ext uri="{28A0092B-C50C-407E-A947-70E740481C1C}">
                <a14:useLocalDpi xmlns:a14="http://schemas.microsoft.com/office/drawing/2010/main" val="0"/>
              </a:ext>
            </a:extLst>
          </a:blip>
          <a:srcRect l="4303"/>
          <a:stretch/>
        </p:blipFill>
        <p:spPr>
          <a:xfrm>
            <a:off x="304800" y="3865697"/>
            <a:ext cx="5336636" cy="2820854"/>
          </a:xfrm>
          <a:prstGeom prst="rect">
            <a:avLst/>
          </a:prstGeom>
        </p:spPr>
      </p:pic>
      <p:pic>
        <p:nvPicPr>
          <p:cNvPr id="12" name="Picture 11">
            <a:extLst>
              <a:ext uri="{FF2B5EF4-FFF2-40B4-BE49-F238E27FC236}">
                <a16:creationId xmlns:a16="http://schemas.microsoft.com/office/drawing/2014/main" id="{353D689E-19C1-F69D-7223-748C86329A1F}"/>
              </a:ext>
            </a:extLst>
          </p:cNvPr>
          <p:cNvPicPr>
            <a:picLocks noChangeAspect="1"/>
          </p:cNvPicPr>
          <p:nvPr/>
        </p:nvPicPr>
        <p:blipFill rotWithShape="1">
          <a:blip r:embed="rId6">
            <a:extLst>
              <a:ext uri="{28A0092B-C50C-407E-A947-70E740481C1C}">
                <a14:useLocalDpi xmlns:a14="http://schemas.microsoft.com/office/drawing/2010/main" val="0"/>
              </a:ext>
            </a:extLst>
          </a:blip>
          <a:srcRect t="11161" r="10989" b="7214"/>
          <a:stretch/>
        </p:blipFill>
        <p:spPr>
          <a:xfrm>
            <a:off x="7048834" y="3893182"/>
            <a:ext cx="4319750" cy="2839950"/>
          </a:xfrm>
          <a:prstGeom prst="rect">
            <a:avLst/>
          </a:prstGeom>
        </p:spPr>
      </p:pic>
      <p:sp>
        <p:nvSpPr>
          <p:cNvPr id="13" name="TextBox 12">
            <a:extLst>
              <a:ext uri="{FF2B5EF4-FFF2-40B4-BE49-F238E27FC236}">
                <a16:creationId xmlns:a16="http://schemas.microsoft.com/office/drawing/2014/main" id="{6ECDB2C1-8389-25B2-4672-B35966F790D6}"/>
              </a:ext>
            </a:extLst>
          </p:cNvPr>
          <p:cNvSpPr txBox="1"/>
          <p:nvPr/>
        </p:nvSpPr>
        <p:spPr>
          <a:xfrm>
            <a:off x="5906553" y="2408450"/>
            <a:ext cx="877163" cy="369332"/>
          </a:xfrm>
          <a:prstGeom prst="rect">
            <a:avLst/>
          </a:prstGeom>
          <a:noFill/>
        </p:spPr>
        <p:txBody>
          <a:bodyPr wrap="none" rtlCol="0">
            <a:spAutoFit/>
          </a:bodyPr>
          <a:lstStyle/>
          <a:p>
            <a:r>
              <a:rPr kumimoji="1" lang="zh-CN" altLang="en-US" dirty="0"/>
              <a:t>模型一</a:t>
            </a:r>
          </a:p>
        </p:txBody>
      </p:sp>
      <p:sp>
        <p:nvSpPr>
          <p:cNvPr id="14" name="TextBox 13">
            <a:extLst>
              <a:ext uri="{FF2B5EF4-FFF2-40B4-BE49-F238E27FC236}">
                <a16:creationId xmlns:a16="http://schemas.microsoft.com/office/drawing/2014/main" id="{224D4873-F3A4-BA4D-7A8F-89018EF2BCBE}"/>
              </a:ext>
            </a:extLst>
          </p:cNvPr>
          <p:cNvSpPr txBox="1"/>
          <p:nvPr/>
        </p:nvSpPr>
        <p:spPr>
          <a:xfrm>
            <a:off x="5906552" y="5128491"/>
            <a:ext cx="877163" cy="369332"/>
          </a:xfrm>
          <a:prstGeom prst="rect">
            <a:avLst/>
          </a:prstGeom>
          <a:noFill/>
        </p:spPr>
        <p:txBody>
          <a:bodyPr wrap="none" rtlCol="0">
            <a:spAutoFit/>
          </a:bodyPr>
          <a:lstStyle/>
          <a:p>
            <a:r>
              <a:rPr kumimoji="1" lang="zh-CN" altLang="en-US" dirty="0"/>
              <a:t>模型二</a:t>
            </a:r>
          </a:p>
        </p:txBody>
      </p:sp>
      <p:sp>
        <p:nvSpPr>
          <p:cNvPr id="15" name="TextBox 14">
            <a:extLst>
              <a:ext uri="{FF2B5EF4-FFF2-40B4-BE49-F238E27FC236}">
                <a16:creationId xmlns:a16="http://schemas.microsoft.com/office/drawing/2014/main" id="{F182650E-C084-970A-B806-57447708EC43}"/>
              </a:ext>
            </a:extLst>
          </p:cNvPr>
          <p:cNvSpPr txBox="1"/>
          <p:nvPr/>
        </p:nvSpPr>
        <p:spPr>
          <a:xfrm>
            <a:off x="5967467" y="3696139"/>
            <a:ext cx="755335" cy="369332"/>
          </a:xfrm>
          <a:prstGeom prst="rect">
            <a:avLst/>
          </a:prstGeom>
          <a:noFill/>
        </p:spPr>
        <p:txBody>
          <a:bodyPr wrap="none" rtlCol="0">
            <a:spAutoFit/>
          </a:bodyPr>
          <a:lstStyle/>
          <a:p>
            <a:r>
              <a:rPr kumimoji="1" lang="en-US" altLang="zh-CN" dirty="0"/>
              <a:t>t = 1s</a:t>
            </a:r>
            <a:endParaRPr kumimoji="1" lang="zh-CN" altLang="en-US" dirty="0"/>
          </a:p>
        </p:txBody>
      </p:sp>
      <p:sp>
        <p:nvSpPr>
          <p:cNvPr id="16" name="TextBox 15">
            <a:extLst>
              <a:ext uri="{FF2B5EF4-FFF2-40B4-BE49-F238E27FC236}">
                <a16:creationId xmlns:a16="http://schemas.microsoft.com/office/drawing/2014/main" id="{1F2A3E60-AE24-9FD4-2C67-16823DBF5662}"/>
              </a:ext>
            </a:extLst>
          </p:cNvPr>
          <p:cNvSpPr txBox="1"/>
          <p:nvPr/>
        </p:nvSpPr>
        <p:spPr>
          <a:xfrm>
            <a:off x="5777822" y="1120761"/>
            <a:ext cx="1107996" cy="369332"/>
          </a:xfrm>
          <a:prstGeom prst="rect">
            <a:avLst/>
          </a:prstGeom>
          <a:noFill/>
        </p:spPr>
        <p:txBody>
          <a:bodyPr wrap="none" rtlCol="0">
            <a:spAutoFit/>
          </a:bodyPr>
          <a:lstStyle/>
          <a:p>
            <a:r>
              <a:rPr kumimoji="1" lang="zh-CN" altLang="en-US" dirty="0"/>
              <a:t>速度云图</a:t>
            </a:r>
          </a:p>
        </p:txBody>
      </p:sp>
    </p:spTree>
    <p:extLst>
      <p:ext uri="{BB962C8B-B14F-4D97-AF65-F5344CB8AC3E}">
        <p14:creationId xmlns:p14="http://schemas.microsoft.com/office/powerpoint/2010/main" val="4095026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32F66-A890-9C2B-4878-500265C678DD}"/>
              </a:ext>
            </a:extLst>
          </p:cNvPr>
          <p:cNvSpPr>
            <a:spLocks noGrp="1"/>
          </p:cNvSpPr>
          <p:nvPr>
            <p:ph type="sldNum" sz="quarter" idx="10"/>
          </p:nvPr>
        </p:nvSpPr>
        <p:spPr/>
        <p:txBody>
          <a:bodyPr/>
          <a:lstStyle/>
          <a:p>
            <a:fld id="{548644C6-89F0-466C-949F-E70AD72679A8}" type="slidenum">
              <a:rPr lang="zh-CN" altLang="en-US" smtClean="0"/>
              <a:t>16</a:t>
            </a:fld>
            <a:endParaRPr lang="zh-CN" altLang="en-US"/>
          </a:p>
        </p:txBody>
      </p:sp>
      <p:sp>
        <p:nvSpPr>
          <p:cNvPr id="3" name="Title 2">
            <a:extLst>
              <a:ext uri="{FF2B5EF4-FFF2-40B4-BE49-F238E27FC236}">
                <a16:creationId xmlns:a16="http://schemas.microsoft.com/office/drawing/2014/main" id="{CD0B1D94-2A10-380A-7210-B52366553DC7}"/>
              </a:ext>
            </a:extLst>
          </p:cNvPr>
          <p:cNvSpPr>
            <a:spLocks noGrp="1"/>
          </p:cNvSpPr>
          <p:nvPr>
            <p:ph type="title"/>
          </p:nvPr>
        </p:nvSpPr>
        <p:spPr/>
        <p:txBody>
          <a:bodyPr/>
          <a:lstStyle/>
          <a:p>
            <a:r>
              <a:rPr lang="en-US" altLang="zh-CN" dirty="0"/>
              <a:t>4.</a:t>
            </a:r>
            <a:r>
              <a:rPr lang="zh-CN" altLang="en-US" dirty="0"/>
              <a:t> 开源软件对比</a:t>
            </a:r>
            <a:endParaRPr lang="fr-FR" dirty="0"/>
          </a:p>
        </p:txBody>
      </p:sp>
      <p:pic>
        <p:nvPicPr>
          <p:cNvPr id="10" name="Picture 9">
            <a:extLst>
              <a:ext uri="{FF2B5EF4-FFF2-40B4-BE49-F238E27FC236}">
                <a16:creationId xmlns:a16="http://schemas.microsoft.com/office/drawing/2014/main" id="{D90C2080-6BE7-1D53-32A2-1619546C3CE0}"/>
              </a:ext>
            </a:extLst>
          </p:cNvPr>
          <p:cNvPicPr>
            <a:picLocks noChangeAspect="1"/>
          </p:cNvPicPr>
          <p:nvPr/>
        </p:nvPicPr>
        <p:blipFill rotWithShape="1">
          <a:blip r:embed="rId3">
            <a:extLst>
              <a:ext uri="{28A0092B-C50C-407E-A947-70E740481C1C}">
                <a14:useLocalDpi xmlns:a14="http://schemas.microsoft.com/office/drawing/2010/main" val="0"/>
              </a:ext>
            </a:extLst>
          </a:blip>
          <a:srcRect l="10203"/>
          <a:stretch/>
        </p:blipFill>
        <p:spPr>
          <a:xfrm>
            <a:off x="182663" y="926742"/>
            <a:ext cx="5004192" cy="2835471"/>
          </a:xfrm>
          <a:prstGeom prst="rect">
            <a:avLst/>
          </a:prstGeom>
        </p:spPr>
      </p:pic>
      <p:pic>
        <p:nvPicPr>
          <p:cNvPr id="14" name="Picture 13">
            <a:extLst>
              <a:ext uri="{FF2B5EF4-FFF2-40B4-BE49-F238E27FC236}">
                <a16:creationId xmlns:a16="http://schemas.microsoft.com/office/drawing/2014/main" id="{5B3E62AE-D753-FF7A-CB34-D9C5E0AACAA3}"/>
              </a:ext>
            </a:extLst>
          </p:cNvPr>
          <p:cNvPicPr>
            <a:picLocks noChangeAspect="1"/>
          </p:cNvPicPr>
          <p:nvPr/>
        </p:nvPicPr>
        <p:blipFill rotWithShape="1">
          <a:blip r:embed="rId4">
            <a:extLst>
              <a:ext uri="{28A0092B-C50C-407E-A947-70E740481C1C}">
                <a14:useLocalDpi xmlns:a14="http://schemas.microsoft.com/office/drawing/2010/main" val="0"/>
              </a:ext>
            </a:extLst>
          </a:blip>
          <a:srcRect l="9754"/>
          <a:stretch/>
        </p:blipFill>
        <p:spPr>
          <a:xfrm>
            <a:off x="157655" y="3851080"/>
            <a:ext cx="5029200" cy="2835471"/>
          </a:xfrm>
          <a:prstGeom prst="rect">
            <a:avLst/>
          </a:prstGeom>
        </p:spPr>
      </p:pic>
      <p:pic>
        <p:nvPicPr>
          <p:cNvPr id="18" name="Picture 17">
            <a:extLst>
              <a:ext uri="{FF2B5EF4-FFF2-40B4-BE49-F238E27FC236}">
                <a16:creationId xmlns:a16="http://schemas.microsoft.com/office/drawing/2014/main" id="{2494ECB2-641C-FC78-9CF8-607ED1E4E7B6}"/>
              </a:ext>
            </a:extLst>
          </p:cNvPr>
          <p:cNvPicPr>
            <a:picLocks noChangeAspect="1"/>
          </p:cNvPicPr>
          <p:nvPr/>
        </p:nvPicPr>
        <p:blipFill rotWithShape="1">
          <a:blip r:embed="rId5">
            <a:extLst>
              <a:ext uri="{28A0092B-C50C-407E-A947-70E740481C1C}">
                <a14:useLocalDpi xmlns:a14="http://schemas.microsoft.com/office/drawing/2010/main" val="0"/>
              </a:ext>
            </a:extLst>
          </a:blip>
          <a:srcRect t="7650"/>
          <a:stretch/>
        </p:blipFill>
        <p:spPr>
          <a:xfrm>
            <a:off x="7262904" y="926742"/>
            <a:ext cx="4282710" cy="2835471"/>
          </a:xfrm>
          <a:prstGeom prst="rect">
            <a:avLst/>
          </a:prstGeom>
        </p:spPr>
      </p:pic>
      <p:pic>
        <p:nvPicPr>
          <p:cNvPr id="20" name="Picture 19">
            <a:extLst>
              <a:ext uri="{FF2B5EF4-FFF2-40B4-BE49-F238E27FC236}">
                <a16:creationId xmlns:a16="http://schemas.microsoft.com/office/drawing/2014/main" id="{07E52711-B04B-EA13-FD74-A6C0E1345E62}"/>
              </a:ext>
            </a:extLst>
          </p:cNvPr>
          <p:cNvPicPr>
            <a:picLocks noChangeAspect="1"/>
          </p:cNvPicPr>
          <p:nvPr/>
        </p:nvPicPr>
        <p:blipFill rotWithShape="1">
          <a:blip r:embed="rId6">
            <a:extLst>
              <a:ext uri="{28A0092B-C50C-407E-A947-70E740481C1C}">
                <a14:useLocalDpi xmlns:a14="http://schemas.microsoft.com/office/drawing/2010/main" val="0"/>
              </a:ext>
            </a:extLst>
          </a:blip>
          <a:srcRect t="7650"/>
          <a:stretch/>
        </p:blipFill>
        <p:spPr>
          <a:xfrm>
            <a:off x="7262904" y="3851079"/>
            <a:ext cx="4282710" cy="2835471"/>
          </a:xfrm>
          <a:prstGeom prst="rect">
            <a:avLst/>
          </a:prstGeom>
        </p:spPr>
      </p:pic>
      <p:sp>
        <p:nvSpPr>
          <p:cNvPr id="21" name="TextBox 20">
            <a:extLst>
              <a:ext uri="{FF2B5EF4-FFF2-40B4-BE49-F238E27FC236}">
                <a16:creationId xmlns:a16="http://schemas.microsoft.com/office/drawing/2014/main" id="{B573E043-C83A-82DB-7A7B-F948B9049F5D}"/>
              </a:ext>
            </a:extLst>
          </p:cNvPr>
          <p:cNvSpPr txBox="1"/>
          <p:nvPr/>
        </p:nvSpPr>
        <p:spPr>
          <a:xfrm>
            <a:off x="5884855" y="3863619"/>
            <a:ext cx="877163" cy="369332"/>
          </a:xfrm>
          <a:prstGeom prst="rect">
            <a:avLst/>
          </a:prstGeom>
          <a:noFill/>
        </p:spPr>
        <p:txBody>
          <a:bodyPr wrap="none" rtlCol="0">
            <a:spAutoFit/>
          </a:bodyPr>
          <a:lstStyle/>
          <a:p>
            <a:r>
              <a:rPr kumimoji="1" lang="zh-CN" altLang="en-US" dirty="0"/>
              <a:t>模型一</a:t>
            </a:r>
          </a:p>
        </p:txBody>
      </p:sp>
      <p:sp>
        <p:nvSpPr>
          <p:cNvPr id="23" name="TextBox 22">
            <a:extLst>
              <a:ext uri="{FF2B5EF4-FFF2-40B4-BE49-F238E27FC236}">
                <a16:creationId xmlns:a16="http://schemas.microsoft.com/office/drawing/2014/main" id="{9C29025D-2069-5322-D7B9-3F85E2E1E8D5}"/>
              </a:ext>
            </a:extLst>
          </p:cNvPr>
          <p:cNvSpPr txBox="1"/>
          <p:nvPr/>
        </p:nvSpPr>
        <p:spPr>
          <a:xfrm>
            <a:off x="5812705" y="3059668"/>
            <a:ext cx="947695" cy="369332"/>
          </a:xfrm>
          <a:prstGeom prst="rect">
            <a:avLst/>
          </a:prstGeom>
          <a:noFill/>
        </p:spPr>
        <p:txBody>
          <a:bodyPr wrap="none" rtlCol="0">
            <a:spAutoFit/>
          </a:bodyPr>
          <a:lstStyle/>
          <a:p>
            <a:r>
              <a:rPr kumimoji="1" lang="en-US" altLang="zh-CN" dirty="0"/>
              <a:t>t = 0.3s</a:t>
            </a:r>
            <a:endParaRPr kumimoji="1" lang="zh-CN" altLang="en-US" dirty="0"/>
          </a:p>
        </p:txBody>
      </p:sp>
      <p:sp>
        <p:nvSpPr>
          <p:cNvPr id="24" name="TextBox 23">
            <a:extLst>
              <a:ext uri="{FF2B5EF4-FFF2-40B4-BE49-F238E27FC236}">
                <a16:creationId xmlns:a16="http://schemas.microsoft.com/office/drawing/2014/main" id="{8EC171C3-D550-969A-D69B-746A7514871C}"/>
              </a:ext>
            </a:extLst>
          </p:cNvPr>
          <p:cNvSpPr txBox="1"/>
          <p:nvPr/>
        </p:nvSpPr>
        <p:spPr>
          <a:xfrm>
            <a:off x="5654025" y="1141439"/>
            <a:ext cx="1338828" cy="369332"/>
          </a:xfrm>
          <a:prstGeom prst="rect">
            <a:avLst/>
          </a:prstGeom>
          <a:noFill/>
        </p:spPr>
        <p:txBody>
          <a:bodyPr wrap="none" rtlCol="0">
            <a:spAutoFit/>
          </a:bodyPr>
          <a:lstStyle/>
          <a:p>
            <a:r>
              <a:rPr kumimoji="1" lang="zh-CN" altLang="en-US" dirty="0"/>
              <a:t>壁面剪切力</a:t>
            </a:r>
          </a:p>
        </p:txBody>
      </p:sp>
      <p:sp>
        <p:nvSpPr>
          <p:cNvPr id="25" name="TextBox 24">
            <a:extLst>
              <a:ext uri="{FF2B5EF4-FFF2-40B4-BE49-F238E27FC236}">
                <a16:creationId xmlns:a16="http://schemas.microsoft.com/office/drawing/2014/main" id="{8D01AEC8-0D2F-0167-3A19-488F29BF2585}"/>
              </a:ext>
            </a:extLst>
          </p:cNvPr>
          <p:cNvSpPr txBox="1"/>
          <p:nvPr/>
        </p:nvSpPr>
        <p:spPr>
          <a:xfrm>
            <a:off x="5849588" y="5781848"/>
            <a:ext cx="947695" cy="369332"/>
          </a:xfrm>
          <a:prstGeom prst="rect">
            <a:avLst/>
          </a:prstGeom>
          <a:noFill/>
        </p:spPr>
        <p:txBody>
          <a:bodyPr wrap="none" rtlCol="0">
            <a:spAutoFit/>
          </a:bodyPr>
          <a:lstStyle/>
          <a:p>
            <a:r>
              <a:rPr kumimoji="1" lang="en-US" altLang="zh-CN" dirty="0"/>
              <a:t>t = 0.9s</a:t>
            </a:r>
            <a:endParaRPr kumimoji="1" lang="zh-CN" altLang="en-US" dirty="0"/>
          </a:p>
        </p:txBody>
      </p:sp>
    </p:spTree>
    <p:extLst>
      <p:ext uri="{BB962C8B-B14F-4D97-AF65-F5344CB8AC3E}">
        <p14:creationId xmlns:p14="http://schemas.microsoft.com/office/powerpoint/2010/main" val="19680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32F66-A890-9C2B-4878-500265C678DD}"/>
              </a:ext>
            </a:extLst>
          </p:cNvPr>
          <p:cNvSpPr>
            <a:spLocks noGrp="1"/>
          </p:cNvSpPr>
          <p:nvPr>
            <p:ph type="sldNum" sz="quarter" idx="10"/>
          </p:nvPr>
        </p:nvSpPr>
        <p:spPr/>
        <p:txBody>
          <a:bodyPr/>
          <a:lstStyle/>
          <a:p>
            <a:fld id="{548644C6-89F0-466C-949F-E70AD72679A8}" type="slidenum">
              <a:rPr lang="zh-CN" altLang="en-US" smtClean="0"/>
              <a:t>17</a:t>
            </a:fld>
            <a:endParaRPr lang="zh-CN" altLang="en-US"/>
          </a:p>
        </p:txBody>
      </p:sp>
      <p:sp>
        <p:nvSpPr>
          <p:cNvPr id="3" name="Title 2">
            <a:extLst>
              <a:ext uri="{FF2B5EF4-FFF2-40B4-BE49-F238E27FC236}">
                <a16:creationId xmlns:a16="http://schemas.microsoft.com/office/drawing/2014/main" id="{CD0B1D94-2A10-380A-7210-B52366553DC7}"/>
              </a:ext>
            </a:extLst>
          </p:cNvPr>
          <p:cNvSpPr>
            <a:spLocks noGrp="1"/>
          </p:cNvSpPr>
          <p:nvPr>
            <p:ph type="title"/>
          </p:nvPr>
        </p:nvSpPr>
        <p:spPr/>
        <p:txBody>
          <a:bodyPr/>
          <a:lstStyle/>
          <a:p>
            <a:r>
              <a:rPr lang="en-US" altLang="zh-CN" dirty="0"/>
              <a:t>4.</a:t>
            </a:r>
            <a:r>
              <a:rPr lang="zh-CN" altLang="en-US" dirty="0"/>
              <a:t> 开源软件对比</a:t>
            </a:r>
            <a:endParaRPr lang="fr-FR" dirty="0"/>
          </a:p>
        </p:txBody>
      </p:sp>
      <p:pic>
        <p:nvPicPr>
          <p:cNvPr id="8" name="Picture 7">
            <a:extLst>
              <a:ext uri="{FF2B5EF4-FFF2-40B4-BE49-F238E27FC236}">
                <a16:creationId xmlns:a16="http://schemas.microsoft.com/office/drawing/2014/main" id="{621C8A32-9F00-B717-E6B7-759A68515C15}"/>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12710" b="8089"/>
          <a:stretch/>
        </p:blipFill>
        <p:spPr>
          <a:xfrm>
            <a:off x="6992853" y="1006541"/>
            <a:ext cx="4508939" cy="2857078"/>
          </a:xfrm>
          <a:prstGeom prst="rect">
            <a:avLst/>
          </a:prstGeom>
        </p:spPr>
      </p:pic>
      <p:pic>
        <p:nvPicPr>
          <p:cNvPr id="12" name="Picture 11">
            <a:extLst>
              <a:ext uri="{FF2B5EF4-FFF2-40B4-BE49-F238E27FC236}">
                <a16:creationId xmlns:a16="http://schemas.microsoft.com/office/drawing/2014/main" id="{F6A9A4A9-893C-B2E9-243D-21C904D10854}"/>
              </a:ext>
            </a:extLst>
          </p:cNvPr>
          <p:cNvPicPr>
            <a:picLocks noChangeAspect="1"/>
          </p:cNvPicPr>
          <p:nvPr/>
        </p:nvPicPr>
        <p:blipFill rotWithShape="1">
          <a:blip r:embed="rId4">
            <a:extLst>
              <a:ext uri="{28A0092B-C50C-407E-A947-70E740481C1C}">
                <a14:useLocalDpi xmlns:a14="http://schemas.microsoft.com/office/drawing/2010/main" val="0"/>
              </a:ext>
            </a:extLst>
          </a:blip>
          <a:srcRect l="13342"/>
          <a:stretch/>
        </p:blipFill>
        <p:spPr>
          <a:xfrm>
            <a:off x="198496" y="960012"/>
            <a:ext cx="5265683" cy="2816133"/>
          </a:xfrm>
          <a:prstGeom prst="rect">
            <a:avLst/>
          </a:prstGeom>
        </p:spPr>
      </p:pic>
      <p:sp>
        <p:nvSpPr>
          <p:cNvPr id="17" name="TextBox 16">
            <a:extLst>
              <a:ext uri="{FF2B5EF4-FFF2-40B4-BE49-F238E27FC236}">
                <a16:creationId xmlns:a16="http://schemas.microsoft.com/office/drawing/2014/main" id="{6FD80E79-8CA8-0EA1-8214-AA7E25CDE187}"/>
              </a:ext>
            </a:extLst>
          </p:cNvPr>
          <p:cNvSpPr txBox="1"/>
          <p:nvPr/>
        </p:nvSpPr>
        <p:spPr>
          <a:xfrm>
            <a:off x="5884855" y="3863619"/>
            <a:ext cx="877163" cy="369332"/>
          </a:xfrm>
          <a:prstGeom prst="rect">
            <a:avLst/>
          </a:prstGeom>
          <a:noFill/>
        </p:spPr>
        <p:txBody>
          <a:bodyPr wrap="none" rtlCol="0">
            <a:spAutoFit/>
          </a:bodyPr>
          <a:lstStyle/>
          <a:p>
            <a:r>
              <a:rPr kumimoji="1" lang="zh-CN" altLang="en-US" dirty="0"/>
              <a:t>模型二</a:t>
            </a:r>
          </a:p>
        </p:txBody>
      </p:sp>
      <p:sp>
        <p:nvSpPr>
          <p:cNvPr id="18" name="TextBox 17">
            <a:extLst>
              <a:ext uri="{FF2B5EF4-FFF2-40B4-BE49-F238E27FC236}">
                <a16:creationId xmlns:a16="http://schemas.microsoft.com/office/drawing/2014/main" id="{B3EF1800-AF3F-3D94-ACEF-9AE3D77665C6}"/>
              </a:ext>
            </a:extLst>
          </p:cNvPr>
          <p:cNvSpPr txBox="1"/>
          <p:nvPr/>
        </p:nvSpPr>
        <p:spPr>
          <a:xfrm>
            <a:off x="5812705" y="3059668"/>
            <a:ext cx="947695" cy="369332"/>
          </a:xfrm>
          <a:prstGeom prst="rect">
            <a:avLst/>
          </a:prstGeom>
          <a:noFill/>
        </p:spPr>
        <p:txBody>
          <a:bodyPr wrap="none" rtlCol="0">
            <a:spAutoFit/>
          </a:bodyPr>
          <a:lstStyle/>
          <a:p>
            <a:r>
              <a:rPr kumimoji="1" lang="en-US" altLang="zh-CN" dirty="0"/>
              <a:t>t = 0.3s</a:t>
            </a:r>
            <a:endParaRPr kumimoji="1" lang="zh-CN" altLang="en-US" dirty="0"/>
          </a:p>
        </p:txBody>
      </p:sp>
      <p:sp>
        <p:nvSpPr>
          <p:cNvPr id="19" name="TextBox 18">
            <a:extLst>
              <a:ext uri="{FF2B5EF4-FFF2-40B4-BE49-F238E27FC236}">
                <a16:creationId xmlns:a16="http://schemas.microsoft.com/office/drawing/2014/main" id="{DD8C424F-868E-7A94-63CC-88BD3E8F8681}"/>
              </a:ext>
            </a:extLst>
          </p:cNvPr>
          <p:cNvSpPr txBox="1"/>
          <p:nvPr/>
        </p:nvSpPr>
        <p:spPr>
          <a:xfrm>
            <a:off x="5654025" y="1141439"/>
            <a:ext cx="1338828" cy="369332"/>
          </a:xfrm>
          <a:prstGeom prst="rect">
            <a:avLst/>
          </a:prstGeom>
          <a:noFill/>
        </p:spPr>
        <p:txBody>
          <a:bodyPr wrap="none" rtlCol="0">
            <a:spAutoFit/>
          </a:bodyPr>
          <a:lstStyle/>
          <a:p>
            <a:r>
              <a:rPr kumimoji="1" lang="zh-CN" altLang="en-US" dirty="0"/>
              <a:t>壁面剪切力</a:t>
            </a:r>
          </a:p>
        </p:txBody>
      </p:sp>
      <p:sp>
        <p:nvSpPr>
          <p:cNvPr id="20" name="TextBox 19">
            <a:extLst>
              <a:ext uri="{FF2B5EF4-FFF2-40B4-BE49-F238E27FC236}">
                <a16:creationId xmlns:a16="http://schemas.microsoft.com/office/drawing/2014/main" id="{D25A65D1-1F69-276F-76AC-EA2FCDA37604}"/>
              </a:ext>
            </a:extLst>
          </p:cNvPr>
          <p:cNvSpPr txBox="1"/>
          <p:nvPr/>
        </p:nvSpPr>
        <p:spPr>
          <a:xfrm>
            <a:off x="5849588" y="5781848"/>
            <a:ext cx="947695" cy="369332"/>
          </a:xfrm>
          <a:prstGeom prst="rect">
            <a:avLst/>
          </a:prstGeom>
          <a:noFill/>
        </p:spPr>
        <p:txBody>
          <a:bodyPr wrap="none" rtlCol="0">
            <a:spAutoFit/>
          </a:bodyPr>
          <a:lstStyle/>
          <a:p>
            <a:r>
              <a:rPr kumimoji="1" lang="en-US" altLang="zh-CN" dirty="0"/>
              <a:t>t = 0.9s</a:t>
            </a:r>
            <a:endParaRPr kumimoji="1" lang="zh-CN" altLang="en-US" dirty="0"/>
          </a:p>
        </p:txBody>
      </p:sp>
      <p:pic>
        <p:nvPicPr>
          <p:cNvPr id="5" name="Picture 4">
            <a:extLst>
              <a:ext uri="{FF2B5EF4-FFF2-40B4-BE49-F238E27FC236}">
                <a16:creationId xmlns:a16="http://schemas.microsoft.com/office/drawing/2014/main" id="{74C7CF49-CD16-DB5E-A73F-2BE52447F1F0}"/>
              </a:ext>
            </a:extLst>
          </p:cNvPr>
          <p:cNvPicPr>
            <a:picLocks noChangeAspect="1"/>
          </p:cNvPicPr>
          <p:nvPr/>
        </p:nvPicPr>
        <p:blipFill rotWithShape="1">
          <a:blip r:embed="rId5">
            <a:extLst>
              <a:ext uri="{28A0092B-C50C-407E-A947-70E740481C1C}">
                <a14:useLocalDpi xmlns:a14="http://schemas.microsoft.com/office/drawing/2010/main" val="0"/>
              </a:ext>
            </a:extLst>
          </a:blip>
          <a:srcRect l="13367"/>
          <a:stretch/>
        </p:blipFill>
        <p:spPr>
          <a:xfrm>
            <a:off x="198495" y="3863619"/>
            <a:ext cx="5265683" cy="2816964"/>
          </a:xfrm>
          <a:prstGeom prst="rect">
            <a:avLst/>
          </a:prstGeom>
        </p:spPr>
      </p:pic>
      <p:pic>
        <p:nvPicPr>
          <p:cNvPr id="9" name="Picture 8">
            <a:extLst>
              <a:ext uri="{FF2B5EF4-FFF2-40B4-BE49-F238E27FC236}">
                <a16:creationId xmlns:a16="http://schemas.microsoft.com/office/drawing/2014/main" id="{1D27660B-8E34-0241-37E7-3D7C66DC58C4}"/>
              </a:ext>
            </a:extLst>
          </p:cNvPr>
          <p:cNvPicPr>
            <a:picLocks noChangeAspect="1"/>
          </p:cNvPicPr>
          <p:nvPr/>
        </p:nvPicPr>
        <p:blipFill rotWithShape="1">
          <a:blip r:embed="rId6">
            <a:extLst>
              <a:ext uri="{28A0092B-C50C-407E-A947-70E740481C1C}">
                <a14:useLocalDpi xmlns:a14="http://schemas.microsoft.com/office/drawing/2010/main" val="0"/>
              </a:ext>
            </a:extLst>
          </a:blip>
          <a:srcRect t="14755" r="12519" b="7768"/>
          <a:stretch/>
        </p:blipFill>
        <p:spPr>
          <a:xfrm>
            <a:off x="6992853" y="3823504"/>
            <a:ext cx="4548514" cy="2857079"/>
          </a:xfrm>
          <a:prstGeom prst="rect">
            <a:avLst/>
          </a:prstGeom>
        </p:spPr>
      </p:pic>
    </p:spTree>
    <p:extLst>
      <p:ext uri="{BB962C8B-B14F-4D97-AF65-F5344CB8AC3E}">
        <p14:creationId xmlns:p14="http://schemas.microsoft.com/office/powerpoint/2010/main" val="2834115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EDC7E-0D91-2600-53F7-54EE3B0C0282}"/>
              </a:ext>
            </a:extLst>
          </p:cNvPr>
          <p:cNvSpPr>
            <a:spLocks noGrp="1"/>
          </p:cNvSpPr>
          <p:nvPr>
            <p:ph type="sldNum" sz="quarter" idx="10"/>
          </p:nvPr>
        </p:nvSpPr>
        <p:spPr/>
        <p:txBody>
          <a:bodyPr/>
          <a:lstStyle/>
          <a:p>
            <a:fld id="{548644C6-89F0-466C-949F-E70AD72679A8}" type="slidenum">
              <a:rPr lang="zh-CN" altLang="en-US" smtClean="0"/>
              <a:t>18</a:t>
            </a:fld>
            <a:endParaRPr lang="zh-CN" altLang="en-US"/>
          </a:p>
        </p:txBody>
      </p:sp>
      <p:sp>
        <p:nvSpPr>
          <p:cNvPr id="3" name="Title 2">
            <a:extLst>
              <a:ext uri="{FF2B5EF4-FFF2-40B4-BE49-F238E27FC236}">
                <a16:creationId xmlns:a16="http://schemas.microsoft.com/office/drawing/2014/main" id="{11BF4057-B804-59E2-4947-0A217D32E1D7}"/>
              </a:ext>
            </a:extLst>
          </p:cNvPr>
          <p:cNvSpPr>
            <a:spLocks noGrp="1"/>
          </p:cNvSpPr>
          <p:nvPr>
            <p:ph type="title"/>
          </p:nvPr>
        </p:nvSpPr>
        <p:spPr/>
        <p:txBody>
          <a:bodyPr/>
          <a:lstStyle/>
          <a:p>
            <a:r>
              <a:rPr lang="en-US" altLang="zh-CN" dirty="0"/>
              <a:t>4.</a:t>
            </a:r>
            <a:r>
              <a:rPr lang="zh-CN" altLang="en-US" dirty="0"/>
              <a:t> 开源软件对比</a:t>
            </a:r>
            <a:endParaRPr kumimoji="1" lang="zh-CN" altLang="en-US" dirty="0"/>
          </a:p>
        </p:txBody>
      </p:sp>
      <p:sp>
        <p:nvSpPr>
          <p:cNvPr id="4" name="Content Placeholder 3">
            <a:extLst>
              <a:ext uri="{FF2B5EF4-FFF2-40B4-BE49-F238E27FC236}">
                <a16:creationId xmlns:a16="http://schemas.microsoft.com/office/drawing/2014/main" id="{23CFA173-D134-BCDE-72E9-85979B2886BA}"/>
              </a:ext>
            </a:extLst>
          </p:cNvPr>
          <p:cNvSpPr>
            <a:spLocks noGrp="1"/>
          </p:cNvSpPr>
          <p:nvPr>
            <p:ph idx="1"/>
          </p:nvPr>
        </p:nvSpPr>
        <p:spPr/>
        <p:txBody>
          <a:bodyPr/>
          <a:lstStyle/>
          <a:p>
            <a:pPr>
              <a:lnSpc>
                <a:spcPct val="150000"/>
              </a:lnSpc>
            </a:pPr>
            <a:r>
              <a:rPr kumimoji="1" lang="zh-CN" altLang="en-US" dirty="0"/>
              <a:t>商业软件</a:t>
            </a:r>
            <a:r>
              <a:rPr kumimoji="1" lang="en-US" altLang="zh-CN" dirty="0"/>
              <a:t>ANSYS</a:t>
            </a:r>
            <a:r>
              <a:rPr kumimoji="1" lang="zh-CN" altLang="en-US" dirty="0"/>
              <a:t> </a:t>
            </a:r>
            <a:r>
              <a:rPr kumimoji="1" lang="en-US" altLang="zh-CN" dirty="0"/>
              <a:t>Fluent</a:t>
            </a:r>
          </a:p>
          <a:p>
            <a:pPr lvl="1">
              <a:lnSpc>
                <a:spcPct val="150000"/>
              </a:lnSpc>
            </a:pPr>
            <a:r>
              <a:rPr kumimoji="1" lang="zh-CN" altLang="en-US" dirty="0"/>
              <a:t>稳定性高，用户群体广泛，上手容易</a:t>
            </a:r>
            <a:endParaRPr kumimoji="1" lang="en-US" altLang="zh-CN" dirty="0"/>
          </a:p>
          <a:p>
            <a:pPr lvl="1">
              <a:lnSpc>
                <a:spcPct val="150000"/>
              </a:lnSpc>
            </a:pPr>
            <a:r>
              <a:rPr kumimoji="1" lang="zh-CN" altLang="en-US" dirty="0"/>
              <a:t>依赖供应商，知识产权问题</a:t>
            </a:r>
            <a:endParaRPr kumimoji="1" lang="en-US" altLang="zh-CN" dirty="0"/>
          </a:p>
          <a:p>
            <a:pPr lvl="1">
              <a:lnSpc>
                <a:spcPct val="150000"/>
              </a:lnSpc>
            </a:pPr>
            <a:endParaRPr kumimoji="1" lang="en-US" altLang="zh-CN" dirty="0"/>
          </a:p>
          <a:p>
            <a:pPr>
              <a:lnSpc>
                <a:spcPct val="150000"/>
              </a:lnSpc>
            </a:pPr>
            <a:r>
              <a:rPr kumimoji="1" lang="zh-CN" altLang="en-US" dirty="0"/>
              <a:t>开源软件</a:t>
            </a:r>
            <a:r>
              <a:rPr kumimoji="1" lang="en-US" altLang="zh-CN" dirty="0" err="1"/>
              <a:t>Code_saturne</a:t>
            </a:r>
            <a:endParaRPr kumimoji="1" lang="en-US" altLang="zh-CN" dirty="0"/>
          </a:p>
          <a:p>
            <a:pPr lvl="1">
              <a:lnSpc>
                <a:spcPct val="150000"/>
              </a:lnSpc>
            </a:pPr>
            <a:r>
              <a:rPr kumimoji="1" lang="zh-CN" altLang="en-US" dirty="0"/>
              <a:t>节省成本，灵活修改代码</a:t>
            </a:r>
            <a:endParaRPr kumimoji="1" lang="en-US" altLang="zh-CN" dirty="0"/>
          </a:p>
          <a:p>
            <a:pPr lvl="1">
              <a:lnSpc>
                <a:spcPct val="150000"/>
              </a:lnSpc>
            </a:pPr>
            <a:r>
              <a:rPr kumimoji="1" lang="zh-CN" altLang="en-US" dirty="0"/>
              <a:t>使用较复杂，用户支持相对缺乏</a:t>
            </a:r>
            <a:endParaRPr kumimoji="1" lang="en-US" altLang="zh-CN" dirty="0"/>
          </a:p>
          <a:p>
            <a:pPr lvl="1">
              <a:lnSpc>
                <a:spcPct val="150000"/>
              </a:lnSpc>
            </a:pPr>
            <a:endParaRPr kumimoji="1" lang="en-US" altLang="zh-CN" dirty="0"/>
          </a:p>
          <a:p>
            <a:pPr lvl="1">
              <a:lnSpc>
                <a:spcPct val="150000"/>
              </a:lnSpc>
            </a:pPr>
            <a:endParaRPr kumimoji="1" lang="zh-CN" altLang="en-US" dirty="0"/>
          </a:p>
        </p:txBody>
      </p:sp>
      <p:pic>
        <p:nvPicPr>
          <p:cNvPr id="5122" name="Picture 2" descr="ANSYS Fluent - Distributor &amp; Reseller resmi software original, jual ...">
            <a:extLst>
              <a:ext uri="{FF2B5EF4-FFF2-40B4-BE49-F238E27FC236}">
                <a16:creationId xmlns:a16="http://schemas.microsoft.com/office/drawing/2014/main" id="{F8D30523-2674-138D-31E7-8B8574913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634" y="1489285"/>
            <a:ext cx="3252951" cy="15218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7864D4E-FEDF-5787-00DB-1BCB73BDAE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0259"/>
          <a:stretch/>
        </p:blipFill>
        <p:spPr bwMode="auto">
          <a:xfrm>
            <a:off x="8115634" y="4757321"/>
            <a:ext cx="3472021" cy="1164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47DBEBA-DEE4-8967-A0F3-1423A19FAF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517"/>
          <a:stretch/>
        </p:blipFill>
        <p:spPr bwMode="auto">
          <a:xfrm>
            <a:off x="8115634" y="3742672"/>
            <a:ext cx="1827694" cy="125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4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85EFF-90C9-B3B6-FFBC-6E10505CEB90}"/>
              </a:ext>
            </a:extLst>
          </p:cNvPr>
          <p:cNvSpPr>
            <a:spLocks noGrp="1"/>
          </p:cNvSpPr>
          <p:nvPr>
            <p:ph type="sldNum" sz="quarter" idx="10"/>
          </p:nvPr>
        </p:nvSpPr>
        <p:spPr/>
        <p:txBody>
          <a:bodyPr/>
          <a:lstStyle/>
          <a:p>
            <a:fld id="{548644C6-89F0-466C-949F-E70AD72679A8}" type="slidenum">
              <a:rPr lang="zh-CN" altLang="en-US" smtClean="0"/>
              <a:t>19</a:t>
            </a:fld>
            <a:endParaRPr lang="zh-CN" altLang="en-US"/>
          </a:p>
        </p:txBody>
      </p:sp>
      <p:sp>
        <p:nvSpPr>
          <p:cNvPr id="3" name="Title 2">
            <a:extLst>
              <a:ext uri="{FF2B5EF4-FFF2-40B4-BE49-F238E27FC236}">
                <a16:creationId xmlns:a16="http://schemas.microsoft.com/office/drawing/2014/main" id="{672C75F9-316F-BC71-F58F-F92F71B7A521}"/>
              </a:ext>
            </a:extLst>
          </p:cNvPr>
          <p:cNvSpPr>
            <a:spLocks noGrp="1"/>
          </p:cNvSpPr>
          <p:nvPr>
            <p:ph type="title"/>
          </p:nvPr>
        </p:nvSpPr>
        <p:spPr/>
        <p:txBody>
          <a:bodyPr/>
          <a:lstStyle/>
          <a:p>
            <a:r>
              <a:rPr kumimoji="1" lang="zh-CN" altLang="en-US" dirty="0"/>
              <a:t>总结与展望</a:t>
            </a:r>
          </a:p>
        </p:txBody>
      </p:sp>
      <p:sp>
        <p:nvSpPr>
          <p:cNvPr id="4" name="Content Placeholder 3">
            <a:extLst>
              <a:ext uri="{FF2B5EF4-FFF2-40B4-BE49-F238E27FC236}">
                <a16:creationId xmlns:a16="http://schemas.microsoft.com/office/drawing/2014/main" id="{5773D577-5B42-BA65-D2E7-44CE7326EDB5}"/>
              </a:ext>
            </a:extLst>
          </p:cNvPr>
          <p:cNvSpPr>
            <a:spLocks noGrp="1"/>
          </p:cNvSpPr>
          <p:nvPr>
            <p:ph idx="1"/>
          </p:nvPr>
        </p:nvSpPr>
        <p:spPr/>
        <p:txBody>
          <a:bodyPr/>
          <a:lstStyle/>
          <a:p>
            <a:pPr>
              <a:lnSpc>
                <a:spcPct val="150000"/>
              </a:lnSpc>
            </a:pPr>
            <a:r>
              <a:rPr kumimoji="1" lang="zh-CN" altLang="en-US" dirty="0"/>
              <a:t>研究结果显示</a:t>
            </a:r>
            <a:endParaRPr kumimoji="1" lang="en-US" altLang="zh-CN" dirty="0"/>
          </a:p>
          <a:p>
            <a:pPr lvl="1">
              <a:lnSpc>
                <a:spcPct val="150000"/>
              </a:lnSpc>
            </a:pPr>
            <a:r>
              <a:rPr kumimoji="1" lang="zh-CN" altLang="en-US" dirty="0"/>
              <a:t>利用</a:t>
            </a:r>
            <a:r>
              <a:rPr kumimoji="1" lang="en-US" altLang="zh-CN" dirty="0"/>
              <a:t>CFD</a:t>
            </a:r>
            <a:r>
              <a:rPr kumimoji="1" lang="zh-CN" altLang="en-US" dirty="0"/>
              <a:t>软件对人体颈动脉血液流动进行仿真是准确可行的</a:t>
            </a:r>
            <a:endParaRPr kumimoji="1" lang="en-US" altLang="zh-CN" dirty="0"/>
          </a:p>
          <a:p>
            <a:pPr>
              <a:lnSpc>
                <a:spcPct val="150000"/>
              </a:lnSpc>
            </a:pPr>
            <a:r>
              <a:rPr kumimoji="1" lang="zh-CN" altLang="en-US" dirty="0"/>
              <a:t>模型改进</a:t>
            </a:r>
            <a:endParaRPr kumimoji="1" lang="en-US" altLang="zh-CN" dirty="0"/>
          </a:p>
          <a:p>
            <a:pPr lvl="1">
              <a:lnSpc>
                <a:spcPct val="150000"/>
              </a:lnSpc>
            </a:pPr>
            <a:r>
              <a:rPr kumimoji="1" lang="zh-CN" altLang="en-US" dirty="0"/>
              <a:t>将实际几何模型与实际测量流量变化相配合</a:t>
            </a:r>
            <a:endParaRPr kumimoji="1" lang="en-US" altLang="zh-CN" dirty="0"/>
          </a:p>
          <a:p>
            <a:pPr lvl="1">
              <a:lnSpc>
                <a:spcPct val="150000"/>
              </a:lnSpc>
            </a:pPr>
            <a:r>
              <a:rPr kumimoji="1" lang="zh-CN" altLang="en-US" dirty="0"/>
              <a:t>考虑血管管壁的弹性和运动，采用流固耦合方法，获得更符合实际的仿真结果</a:t>
            </a:r>
            <a:endParaRPr kumimoji="1" lang="en-US" altLang="zh-CN" dirty="0"/>
          </a:p>
        </p:txBody>
      </p:sp>
    </p:spTree>
    <p:extLst>
      <p:ext uri="{BB962C8B-B14F-4D97-AF65-F5344CB8AC3E}">
        <p14:creationId xmlns:p14="http://schemas.microsoft.com/office/powerpoint/2010/main" val="31221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100">
            <a:extLst>
              <a:ext uri="{FF2B5EF4-FFF2-40B4-BE49-F238E27FC236}">
                <a16:creationId xmlns:a16="http://schemas.microsoft.com/office/drawing/2014/main" id="{C7E8E438-A347-4588-BC54-9E4C7753BED1}"/>
              </a:ext>
            </a:extLst>
          </p:cNvPr>
          <p:cNvSpPr/>
          <p:nvPr userDrawn="1"/>
        </p:nvSpPr>
        <p:spPr>
          <a:xfrm>
            <a:off x="792031" y="2541674"/>
            <a:ext cx="4320000" cy="540000"/>
          </a:xfrm>
          <a:prstGeom prst="roundRect">
            <a:avLst/>
          </a:prstGeom>
          <a:solidFill>
            <a:srgbClr val="004098"/>
          </a:solidFill>
          <a:ln w="25400" cap="flat" cmpd="sng" algn="ctr">
            <a:noFill/>
            <a:prstDash val="solid"/>
          </a:ln>
          <a:effectLst/>
        </p:spPr>
        <p:txBody>
          <a:bodyPr lIns="121960" tIns="60980" rIns="121960" bIns="60980" anchor="ctr"/>
          <a:lstStyle/>
          <a:p>
            <a:pPr lvl="0" algn="ct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01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研究背景</a:t>
            </a:r>
          </a:p>
        </p:txBody>
      </p:sp>
      <p:sp>
        <p:nvSpPr>
          <p:cNvPr id="37" name="圆角矩形 103">
            <a:extLst>
              <a:ext uri="{FF2B5EF4-FFF2-40B4-BE49-F238E27FC236}">
                <a16:creationId xmlns:a16="http://schemas.microsoft.com/office/drawing/2014/main" id="{8C9DB0AC-D63E-4428-BEA6-52D76322F013}"/>
              </a:ext>
            </a:extLst>
          </p:cNvPr>
          <p:cNvSpPr/>
          <p:nvPr userDrawn="1"/>
        </p:nvSpPr>
        <p:spPr>
          <a:xfrm>
            <a:off x="792031" y="3420564"/>
            <a:ext cx="4320000" cy="540000"/>
          </a:xfrm>
          <a:prstGeom prst="roundRect">
            <a:avLst/>
          </a:prstGeom>
          <a:solidFill>
            <a:srgbClr val="004098"/>
          </a:solidFill>
          <a:ln w="25400" cap="flat" cmpd="sng" algn="ctr">
            <a:noFill/>
            <a:prstDash val="solid"/>
          </a:ln>
          <a:effectLst/>
        </p:spPr>
        <p:txBody>
          <a:bodyPr lIns="121960" tIns="60980" rIns="121960" bIns="60980" anchor="ctr"/>
          <a:lstStyle/>
          <a:p>
            <a:pPr lvl="0" algn="ct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02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计算模型</a:t>
            </a:r>
          </a:p>
        </p:txBody>
      </p:sp>
      <p:sp>
        <p:nvSpPr>
          <p:cNvPr id="38" name="圆角矩形 106">
            <a:extLst>
              <a:ext uri="{FF2B5EF4-FFF2-40B4-BE49-F238E27FC236}">
                <a16:creationId xmlns:a16="http://schemas.microsoft.com/office/drawing/2014/main" id="{94D34FAC-E2E6-454E-850F-9655CDC44048}"/>
              </a:ext>
            </a:extLst>
          </p:cNvPr>
          <p:cNvSpPr/>
          <p:nvPr userDrawn="1"/>
        </p:nvSpPr>
        <p:spPr>
          <a:xfrm>
            <a:off x="792031" y="4299452"/>
            <a:ext cx="4320000" cy="540000"/>
          </a:xfrm>
          <a:prstGeom prst="roundRect">
            <a:avLst/>
          </a:prstGeom>
          <a:solidFill>
            <a:srgbClr val="004098"/>
          </a:solidFill>
          <a:ln w="25400" cap="flat" cmpd="sng" algn="ctr">
            <a:noFill/>
            <a:prstDash val="solid"/>
          </a:ln>
          <a:effectLst/>
        </p:spPr>
        <p:txBody>
          <a:bodyPr lIns="121960" tIns="60980" rIns="121960" bIns="60980" anchor="ctr"/>
          <a:lstStyle/>
          <a:p>
            <a:pPr lvl="0" algn="ct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03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结果与讨论</a:t>
            </a:r>
          </a:p>
        </p:txBody>
      </p:sp>
      <p:sp>
        <p:nvSpPr>
          <p:cNvPr id="39" name="圆角矩形 109">
            <a:extLst>
              <a:ext uri="{FF2B5EF4-FFF2-40B4-BE49-F238E27FC236}">
                <a16:creationId xmlns:a16="http://schemas.microsoft.com/office/drawing/2014/main" id="{29B5F21F-1FC0-404C-B525-83452AA39E9B}"/>
              </a:ext>
            </a:extLst>
          </p:cNvPr>
          <p:cNvSpPr/>
          <p:nvPr userDrawn="1"/>
        </p:nvSpPr>
        <p:spPr>
          <a:xfrm>
            <a:off x="792031" y="5178342"/>
            <a:ext cx="4320000" cy="540000"/>
          </a:xfrm>
          <a:prstGeom prst="roundRect">
            <a:avLst/>
          </a:prstGeom>
          <a:solidFill>
            <a:srgbClr val="004098"/>
          </a:solidFill>
          <a:ln w="25400" cap="flat" cmpd="sng" algn="ctr">
            <a:noFill/>
            <a:prstDash val="solid"/>
          </a:ln>
          <a:effectLst/>
        </p:spPr>
        <p:txBody>
          <a:bodyPr lIns="121960" tIns="60980" rIns="121960" bIns="60980" anchor="ctr"/>
          <a:lstStyle/>
          <a:p>
            <a:pPr algn="ct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04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开源软件对比</a:t>
            </a:r>
          </a:p>
        </p:txBody>
      </p:sp>
      <p:grpSp>
        <p:nvGrpSpPr>
          <p:cNvPr id="53" name="组合 52">
            <a:extLst>
              <a:ext uri="{FF2B5EF4-FFF2-40B4-BE49-F238E27FC236}">
                <a16:creationId xmlns:a16="http://schemas.microsoft.com/office/drawing/2014/main" id="{07E40391-A698-4C85-BB09-AF50BD412DD3}"/>
              </a:ext>
            </a:extLst>
          </p:cNvPr>
          <p:cNvGrpSpPr/>
          <p:nvPr userDrawn="1"/>
        </p:nvGrpSpPr>
        <p:grpSpPr>
          <a:xfrm>
            <a:off x="7254761" y="1810663"/>
            <a:ext cx="2460943" cy="2758789"/>
            <a:chOff x="8048687" y="2424844"/>
            <a:chExt cx="2773740" cy="3109443"/>
          </a:xfrm>
          <a:solidFill>
            <a:srgbClr val="004098"/>
          </a:solidFill>
        </p:grpSpPr>
        <p:sp>
          <p:nvSpPr>
            <p:cNvPr id="23" name="Freeform 19">
              <a:extLst>
                <a:ext uri="{FF2B5EF4-FFF2-40B4-BE49-F238E27FC236}">
                  <a16:creationId xmlns:a16="http://schemas.microsoft.com/office/drawing/2014/main" id="{EAC629E9-1F2F-47F4-88D5-F36DCF297EFB}"/>
                </a:ext>
              </a:extLst>
            </p:cNvPr>
            <p:cNvSpPr/>
            <p:nvPr/>
          </p:nvSpPr>
          <p:spPr bwMode="auto">
            <a:xfrm>
              <a:off x="8048687" y="2424844"/>
              <a:ext cx="2773740" cy="31094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0">
              <a:extLst>
                <a:ext uri="{FF2B5EF4-FFF2-40B4-BE49-F238E27FC236}">
                  <a16:creationId xmlns:a16="http://schemas.microsoft.com/office/drawing/2014/main" id="{F018608C-DB7E-41A0-99BC-1AD61C0D12D8}"/>
                </a:ext>
              </a:extLst>
            </p:cNvPr>
            <p:cNvSpPr>
              <a:spLocks noChangeArrowheads="1"/>
            </p:cNvSpPr>
            <p:nvPr/>
          </p:nvSpPr>
          <p:spPr bwMode="auto">
            <a:xfrm>
              <a:off x="8356529" y="3256374"/>
              <a:ext cx="2158056"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a:r>
                <a:rPr lang="zh-CN" altLang="en-US" sz="6000" b="1" dirty="0">
                  <a:solidFill>
                    <a:schemeClr val="bg1"/>
                  </a:solidFill>
                  <a:latin typeface="微软雅黑" panose="020B0503020204020204" charset="-122"/>
                  <a:ea typeface="微软雅黑" panose="020B0503020204020204" charset="-122"/>
                  <a:sym typeface="微软雅黑" panose="020B0503020204020204" charset="-122"/>
                </a:rPr>
                <a:t>目录</a:t>
              </a:r>
              <a:endParaRPr lang="en-US" sz="6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0" name="TextBox 11">
              <a:extLst>
                <a:ext uri="{FF2B5EF4-FFF2-40B4-BE49-F238E27FC236}">
                  <a16:creationId xmlns:a16="http://schemas.microsoft.com/office/drawing/2014/main" id="{F9BD333B-8F76-48EA-833F-B9F9CD488C67}"/>
                </a:ext>
              </a:extLst>
            </p:cNvPr>
            <p:cNvSpPr txBox="1"/>
            <p:nvPr/>
          </p:nvSpPr>
          <p:spPr>
            <a:xfrm>
              <a:off x="8680863" y="4425604"/>
              <a:ext cx="1509387" cy="461665"/>
            </a:xfrm>
            <a:prstGeom prst="rect">
              <a:avLst/>
            </a:prstGeom>
            <a:grpFill/>
          </p:spPr>
          <p:txBody>
            <a:bodyPr wrap="none" rtlCol="0">
              <a:spAutoFit/>
            </a:bodyPr>
            <a:lstStyle/>
            <a:p>
              <a:pPr defTabSz="816337"/>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1" name="直接连接符 50">
              <a:extLst>
                <a:ext uri="{FF2B5EF4-FFF2-40B4-BE49-F238E27FC236}">
                  <a16:creationId xmlns:a16="http://schemas.microsoft.com/office/drawing/2014/main" id="{00D76F46-07F6-4C2D-A851-9DEC6590320D}"/>
                </a:ext>
              </a:extLst>
            </p:cNvPr>
            <p:cNvCxnSpPr>
              <a:cxnSpLocks/>
            </p:cNvCxnSpPr>
            <p:nvPr/>
          </p:nvCxnSpPr>
          <p:spPr>
            <a:xfrm flipV="1">
              <a:off x="8529178" y="4455134"/>
              <a:ext cx="1812757" cy="13079"/>
            </a:xfrm>
            <a:prstGeom prst="line">
              <a:avLst/>
            </a:prstGeom>
            <a:grpFill/>
            <a:ln w="38100" cap="flat" cmpd="sng" algn="ctr">
              <a:solidFill>
                <a:schemeClr val="bg1"/>
              </a:solidFill>
              <a:prstDash val="sysDot"/>
            </a:ln>
            <a:effectLst/>
          </p:spPr>
        </p:cxnSp>
      </p:grpSp>
      <p:sp>
        <p:nvSpPr>
          <p:cNvPr id="2" name="灯片编号占位符 1">
            <a:extLst>
              <a:ext uri="{FF2B5EF4-FFF2-40B4-BE49-F238E27FC236}">
                <a16:creationId xmlns:a16="http://schemas.microsoft.com/office/drawing/2014/main" id="{BEC49789-787B-454B-806D-4295C30161F9}"/>
              </a:ext>
            </a:extLst>
          </p:cNvPr>
          <p:cNvSpPr>
            <a:spLocks noGrp="1"/>
          </p:cNvSpPr>
          <p:nvPr>
            <p:ph type="sldNum" sz="quarter" idx="10"/>
          </p:nvPr>
        </p:nvSpPr>
        <p:spPr/>
        <p:txBody>
          <a:bodyPr/>
          <a:lstStyle/>
          <a:p>
            <a:fld id="{548644C6-89F0-466C-949F-E70AD72679A8}" type="slidenum">
              <a:rPr lang="zh-CN" altLang="en-US" sz="1800" smtClean="0">
                <a:solidFill>
                  <a:srgbClr val="004098"/>
                </a:solidFill>
              </a:rPr>
              <a:t>2</a:t>
            </a:fld>
            <a:endParaRPr lang="zh-CN" altLang="en-US" sz="1800" dirty="0">
              <a:solidFill>
                <a:srgbClr val="004098"/>
              </a:solidFill>
            </a:endParaRPr>
          </a:p>
        </p:txBody>
      </p:sp>
    </p:spTree>
    <p:extLst>
      <p:ext uri="{BB962C8B-B14F-4D97-AF65-F5344CB8AC3E}">
        <p14:creationId xmlns:p14="http://schemas.microsoft.com/office/powerpoint/2010/main" val="289760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56EC820-AA8D-4367-8D83-C39330495972}"/>
              </a:ext>
            </a:extLst>
          </p:cNvPr>
          <p:cNvSpPr txBox="1">
            <a:spLocks/>
          </p:cNvSpPr>
          <p:nvPr/>
        </p:nvSpPr>
        <p:spPr>
          <a:xfrm>
            <a:off x="4509741" y="2684224"/>
            <a:ext cx="3172518" cy="1062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6600" b="1" dirty="0">
                <a:solidFill>
                  <a:schemeClr val="bg1"/>
                </a:solidFill>
              </a:rPr>
              <a:t>谢谢</a:t>
            </a:r>
          </a:p>
        </p:txBody>
      </p:sp>
    </p:spTree>
    <p:extLst>
      <p:ext uri="{BB962C8B-B14F-4D97-AF65-F5344CB8AC3E}">
        <p14:creationId xmlns:p14="http://schemas.microsoft.com/office/powerpoint/2010/main" val="242971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35EC1-0765-1344-6486-A78BFD485BC8}"/>
              </a:ext>
            </a:extLst>
          </p:cNvPr>
          <p:cNvSpPr>
            <a:spLocks noGrp="1"/>
          </p:cNvSpPr>
          <p:nvPr>
            <p:ph type="sldNum" sz="quarter" idx="10"/>
          </p:nvPr>
        </p:nvSpPr>
        <p:spPr/>
        <p:txBody>
          <a:bodyPr/>
          <a:lstStyle/>
          <a:p>
            <a:fld id="{548644C6-89F0-466C-949F-E70AD72679A8}" type="slidenum">
              <a:rPr lang="zh-CN" altLang="en-US" smtClean="0"/>
              <a:t>3</a:t>
            </a:fld>
            <a:endParaRPr lang="zh-CN" altLang="en-US"/>
          </a:p>
        </p:txBody>
      </p:sp>
      <p:sp>
        <p:nvSpPr>
          <p:cNvPr id="3" name="Title 2">
            <a:extLst>
              <a:ext uri="{FF2B5EF4-FFF2-40B4-BE49-F238E27FC236}">
                <a16:creationId xmlns:a16="http://schemas.microsoft.com/office/drawing/2014/main" id="{4532C2B8-9B08-774A-0CF2-F9547614925E}"/>
              </a:ext>
            </a:extLst>
          </p:cNvPr>
          <p:cNvSpPr>
            <a:spLocks noGrp="1"/>
          </p:cNvSpPr>
          <p:nvPr>
            <p:ph type="title"/>
          </p:nvPr>
        </p:nvSpPr>
        <p:spPr/>
        <p:txBody>
          <a:bodyPr/>
          <a:lstStyle/>
          <a:p>
            <a:r>
              <a:rPr kumimoji="1" lang="en-US" altLang="zh-CN" dirty="0"/>
              <a:t>1.1</a:t>
            </a:r>
            <a:r>
              <a:rPr kumimoji="1" lang="zh-CN" altLang="en-US" dirty="0"/>
              <a:t> 颈动脉疾病与健康风险</a:t>
            </a:r>
          </a:p>
        </p:txBody>
      </p:sp>
      <p:sp>
        <p:nvSpPr>
          <p:cNvPr id="4" name="Content Placeholder 3">
            <a:extLst>
              <a:ext uri="{FF2B5EF4-FFF2-40B4-BE49-F238E27FC236}">
                <a16:creationId xmlns:a16="http://schemas.microsoft.com/office/drawing/2014/main" id="{EFFA78D3-22D3-D1D7-4853-2D27D74E1FA6}"/>
              </a:ext>
            </a:extLst>
          </p:cNvPr>
          <p:cNvSpPr>
            <a:spLocks noGrp="1"/>
          </p:cNvSpPr>
          <p:nvPr>
            <p:ph idx="1"/>
          </p:nvPr>
        </p:nvSpPr>
        <p:spPr/>
        <p:txBody>
          <a:bodyPr/>
          <a:lstStyle/>
          <a:p>
            <a:pPr>
              <a:spcAft>
                <a:spcPts val="600"/>
              </a:spcAft>
            </a:pPr>
            <a:r>
              <a:rPr kumimoji="1" lang="zh-CN" altLang="en-US" dirty="0"/>
              <a:t>心血管疾病严重威胁人类健康</a:t>
            </a:r>
            <a:endParaRPr kumimoji="1" lang="en-US" altLang="zh-CN" dirty="0"/>
          </a:p>
          <a:p>
            <a:pPr>
              <a:spcAft>
                <a:spcPts val="600"/>
              </a:spcAft>
            </a:pPr>
            <a:r>
              <a:rPr kumimoji="1" lang="zh-CN" altLang="en-US" dirty="0"/>
              <a:t>颈动脉疾病引起卒中</a:t>
            </a:r>
            <a:endParaRPr kumimoji="1" lang="en-US" altLang="zh-CN" dirty="0"/>
          </a:p>
          <a:p>
            <a:pPr>
              <a:spcAft>
                <a:spcPts val="600"/>
              </a:spcAft>
            </a:pPr>
            <a:r>
              <a:rPr kumimoji="1" lang="zh-CN" altLang="en-US" dirty="0"/>
              <a:t>颈动脉指示血管健康</a:t>
            </a:r>
          </a:p>
        </p:txBody>
      </p:sp>
      <p:grpSp>
        <p:nvGrpSpPr>
          <p:cNvPr id="8" name="Group 7">
            <a:extLst>
              <a:ext uri="{FF2B5EF4-FFF2-40B4-BE49-F238E27FC236}">
                <a16:creationId xmlns:a16="http://schemas.microsoft.com/office/drawing/2014/main" id="{52438DFD-5EEC-CA87-5F08-F1F40F956F90}"/>
              </a:ext>
            </a:extLst>
          </p:cNvPr>
          <p:cNvGrpSpPr/>
          <p:nvPr/>
        </p:nvGrpSpPr>
        <p:grpSpPr>
          <a:xfrm>
            <a:off x="7169055" y="3059213"/>
            <a:ext cx="4191000" cy="3117750"/>
            <a:chOff x="1122577" y="3059213"/>
            <a:chExt cx="4191000" cy="3117750"/>
          </a:xfrm>
        </p:grpSpPr>
        <p:pic>
          <p:nvPicPr>
            <p:cNvPr id="6" name="Picture 5">
              <a:extLst>
                <a:ext uri="{FF2B5EF4-FFF2-40B4-BE49-F238E27FC236}">
                  <a16:creationId xmlns:a16="http://schemas.microsoft.com/office/drawing/2014/main" id="{41A5DF1A-8EE8-4028-44A2-6F9CFAA1F73E}"/>
                </a:ext>
              </a:extLst>
            </p:cNvPr>
            <p:cNvPicPr>
              <a:picLocks noChangeAspect="1"/>
            </p:cNvPicPr>
            <p:nvPr/>
          </p:nvPicPr>
          <p:blipFill>
            <a:blip r:embed="rId3"/>
            <a:stretch>
              <a:fillRect/>
            </a:stretch>
          </p:blipFill>
          <p:spPr>
            <a:xfrm>
              <a:off x="1122577" y="3059213"/>
              <a:ext cx="4191000" cy="3098800"/>
            </a:xfrm>
            <a:prstGeom prst="rect">
              <a:avLst/>
            </a:prstGeom>
          </p:spPr>
        </p:pic>
        <p:sp>
          <p:nvSpPr>
            <p:cNvPr id="7" name="Rectangle 6">
              <a:extLst>
                <a:ext uri="{FF2B5EF4-FFF2-40B4-BE49-F238E27FC236}">
                  <a16:creationId xmlns:a16="http://schemas.microsoft.com/office/drawing/2014/main" id="{5D82B652-BEAB-234E-CB02-00CC96262134}"/>
                </a:ext>
              </a:extLst>
            </p:cNvPr>
            <p:cNvSpPr/>
            <p:nvPr/>
          </p:nvSpPr>
          <p:spPr>
            <a:xfrm>
              <a:off x="4354830" y="5829300"/>
              <a:ext cx="891540" cy="34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Group 9">
            <a:extLst>
              <a:ext uri="{FF2B5EF4-FFF2-40B4-BE49-F238E27FC236}">
                <a16:creationId xmlns:a16="http://schemas.microsoft.com/office/drawing/2014/main" id="{ECE251EB-6DE4-D06B-090B-F38FFD9D3672}"/>
              </a:ext>
            </a:extLst>
          </p:cNvPr>
          <p:cNvGrpSpPr/>
          <p:nvPr/>
        </p:nvGrpSpPr>
        <p:grpSpPr>
          <a:xfrm>
            <a:off x="838200" y="3059213"/>
            <a:ext cx="5755846" cy="3117750"/>
            <a:chOff x="5597954" y="3059213"/>
            <a:chExt cx="5755846" cy="3117750"/>
          </a:xfrm>
        </p:grpSpPr>
        <p:pic>
          <p:nvPicPr>
            <p:cNvPr id="5" name="Picture 4">
              <a:extLst>
                <a:ext uri="{FF2B5EF4-FFF2-40B4-BE49-F238E27FC236}">
                  <a16:creationId xmlns:a16="http://schemas.microsoft.com/office/drawing/2014/main" id="{410519B2-664B-B5C8-F6B4-9B235B905B56}"/>
                </a:ext>
              </a:extLst>
            </p:cNvPr>
            <p:cNvPicPr>
              <a:picLocks noChangeAspect="1"/>
            </p:cNvPicPr>
            <p:nvPr/>
          </p:nvPicPr>
          <p:blipFill>
            <a:blip r:embed="rId4"/>
            <a:stretch>
              <a:fillRect/>
            </a:stretch>
          </p:blipFill>
          <p:spPr>
            <a:xfrm>
              <a:off x="5597954" y="3059213"/>
              <a:ext cx="5755846" cy="3117750"/>
            </a:xfrm>
            <a:prstGeom prst="rect">
              <a:avLst/>
            </a:prstGeom>
          </p:spPr>
        </p:pic>
        <p:sp>
          <p:nvSpPr>
            <p:cNvPr id="9" name="Rectangle 8">
              <a:extLst>
                <a:ext uri="{FF2B5EF4-FFF2-40B4-BE49-F238E27FC236}">
                  <a16:creationId xmlns:a16="http://schemas.microsoft.com/office/drawing/2014/main" id="{F6FD5DC4-DF47-331B-07DC-1772642B1AC0}"/>
                </a:ext>
              </a:extLst>
            </p:cNvPr>
            <p:cNvSpPr/>
            <p:nvPr/>
          </p:nvSpPr>
          <p:spPr>
            <a:xfrm>
              <a:off x="10344150" y="5817870"/>
              <a:ext cx="902970" cy="324803"/>
            </a:xfrm>
            <a:prstGeom prst="rect">
              <a:avLst/>
            </a:prstGeom>
            <a:solidFill>
              <a:srgbClr val="FFF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TextBox 13">
            <a:extLst>
              <a:ext uri="{FF2B5EF4-FFF2-40B4-BE49-F238E27FC236}">
                <a16:creationId xmlns:a16="http://schemas.microsoft.com/office/drawing/2014/main" id="{0CFD3FEA-70AE-DDFD-63FC-0B8CC4EFA073}"/>
              </a:ext>
            </a:extLst>
          </p:cNvPr>
          <p:cNvSpPr txBox="1"/>
          <p:nvPr/>
        </p:nvSpPr>
        <p:spPr>
          <a:xfrm>
            <a:off x="7162799" y="1520746"/>
            <a:ext cx="4191001" cy="1200329"/>
          </a:xfrm>
          <a:prstGeom prst="rect">
            <a:avLst/>
          </a:prstGeom>
          <a:noFill/>
        </p:spPr>
        <p:txBody>
          <a:bodyPr wrap="square">
            <a:spAutoFit/>
          </a:bodyPr>
          <a:lstStyle/>
          <a:p>
            <a:r>
              <a:rPr lang="en-US" altLang="zh-CN" dirty="0">
                <a:latin typeface="KaiTi" panose="02010609060101010101" pitchFamily="49" charset="-122"/>
                <a:ea typeface="KaiTi" panose="02010609060101010101" pitchFamily="49" charset="-122"/>
              </a:rPr>
              <a:t>2016</a:t>
            </a:r>
            <a:r>
              <a:rPr lang="zh-CN" altLang="en-US" dirty="0">
                <a:latin typeface="KaiTi" panose="02010609060101010101" pitchFamily="49" charset="-122"/>
                <a:ea typeface="KaiTi" panose="02010609060101010101" pitchFamily="49" charset="-122"/>
              </a:rPr>
              <a:t>年，估计有</a:t>
            </a:r>
            <a:r>
              <a:rPr lang="en-US" altLang="zh-CN" dirty="0">
                <a:latin typeface="KaiTi" panose="02010609060101010101" pitchFamily="49" charset="-122"/>
                <a:ea typeface="KaiTi" panose="02010609060101010101" pitchFamily="49" charset="-122"/>
              </a:rPr>
              <a:t>1790</a:t>
            </a:r>
            <a:r>
              <a:rPr lang="zh-CN" altLang="en-US" dirty="0">
                <a:latin typeface="KaiTi" panose="02010609060101010101" pitchFamily="49" charset="-122"/>
                <a:ea typeface="KaiTi" panose="02010609060101010101" pitchFamily="49" charset="-122"/>
              </a:rPr>
              <a:t>万人死于心血管疾病，占全球死亡总数的</a:t>
            </a:r>
            <a:r>
              <a:rPr lang="en-US" altLang="zh-CN" dirty="0">
                <a:latin typeface="KaiTi" panose="02010609060101010101" pitchFamily="49" charset="-122"/>
                <a:ea typeface="KaiTi" panose="02010609060101010101" pitchFamily="49" charset="-122"/>
              </a:rPr>
              <a:t>31</a:t>
            </a:r>
            <a:r>
              <a:rPr lang="zh-CN" altLang="en-US" dirty="0">
                <a:latin typeface="KaiTi" panose="02010609060101010101" pitchFamily="49" charset="-122"/>
                <a:ea typeface="KaiTi" panose="02010609060101010101" pitchFamily="49" charset="-122"/>
              </a:rPr>
              <a:t>％。其中，</a:t>
            </a:r>
            <a:r>
              <a:rPr lang="en-US" altLang="zh-CN" dirty="0">
                <a:latin typeface="KaiTi" panose="02010609060101010101" pitchFamily="49" charset="-122"/>
                <a:ea typeface="KaiTi" panose="02010609060101010101" pitchFamily="49" charset="-122"/>
              </a:rPr>
              <a:t>85%</a:t>
            </a:r>
            <a:r>
              <a:rPr lang="zh-CN" altLang="en-US" dirty="0">
                <a:latin typeface="KaiTi" panose="02010609060101010101" pitchFamily="49" charset="-122"/>
                <a:ea typeface="KaiTi" panose="02010609060101010101" pitchFamily="49" charset="-122"/>
              </a:rPr>
              <a:t>死于心脏病和中风。</a:t>
            </a:r>
            <a:endParaRPr lang="en-US" altLang="zh-CN" dirty="0">
              <a:latin typeface="KaiTi" panose="02010609060101010101" pitchFamily="49" charset="-122"/>
              <a:ea typeface="KaiTi" panose="02010609060101010101" pitchFamily="49" charset="-122"/>
            </a:endParaRPr>
          </a:p>
          <a:p>
            <a:pPr algn="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世界卫生组织</a:t>
            </a:r>
          </a:p>
        </p:txBody>
      </p:sp>
    </p:spTree>
    <p:extLst>
      <p:ext uri="{BB962C8B-B14F-4D97-AF65-F5344CB8AC3E}">
        <p14:creationId xmlns:p14="http://schemas.microsoft.com/office/powerpoint/2010/main" val="316235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02934-022D-91AE-6875-3B08CD318227}"/>
              </a:ext>
            </a:extLst>
          </p:cNvPr>
          <p:cNvSpPr>
            <a:spLocks noGrp="1"/>
          </p:cNvSpPr>
          <p:nvPr>
            <p:ph type="sldNum" sz="quarter" idx="10"/>
          </p:nvPr>
        </p:nvSpPr>
        <p:spPr/>
        <p:txBody>
          <a:bodyPr/>
          <a:lstStyle/>
          <a:p>
            <a:fld id="{548644C6-89F0-466C-949F-E70AD72679A8}" type="slidenum">
              <a:rPr lang="zh-CN" altLang="en-US" smtClean="0"/>
              <a:t>4</a:t>
            </a:fld>
            <a:endParaRPr lang="zh-CN" altLang="en-US"/>
          </a:p>
        </p:txBody>
      </p:sp>
      <p:sp>
        <p:nvSpPr>
          <p:cNvPr id="3" name="Title 2">
            <a:extLst>
              <a:ext uri="{FF2B5EF4-FFF2-40B4-BE49-F238E27FC236}">
                <a16:creationId xmlns:a16="http://schemas.microsoft.com/office/drawing/2014/main" id="{FD6C219C-9967-A390-9E4B-E33C8809F4A0}"/>
              </a:ext>
            </a:extLst>
          </p:cNvPr>
          <p:cNvSpPr>
            <a:spLocks noGrp="1"/>
          </p:cNvSpPr>
          <p:nvPr>
            <p:ph type="title"/>
          </p:nvPr>
        </p:nvSpPr>
        <p:spPr/>
        <p:txBody>
          <a:bodyPr/>
          <a:lstStyle/>
          <a:p>
            <a:r>
              <a:rPr lang="en-US" altLang="zh-CN" dirty="0"/>
              <a:t>1.2</a:t>
            </a:r>
            <a:r>
              <a:rPr lang="zh-CN" altLang="en-US" dirty="0"/>
              <a:t> 人体颈总动脉结构</a:t>
            </a:r>
            <a:endParaRPr lang="fr-FR" dirty="0"/>
          </a:p>
        </p:txBody>
      </p:sp>
      <p:pic>
        <p:nvPicPr>
          <p:cNvPr id="5" name="Picture 4">
            <a:extLst>
              <a:ext uri="{FF2B5EF4-FFF2-40B4-BE49-F238E27FC236}">
                <a16:creationId xmlns:a16="http://schemas.microsoft.com/office/drawing/2014/main" id="{D5B9DFA9-DCD0-E6D3-AA85-CB022B54C28F}"/>
              </a:ext>
            </a:extLst>
          </p:cNvPr>
          <p:cNvPicPr>
            <a:picLocks noChangeAspect="1"/>
          </p:cNvPicPr>
          <p:nvPr/>
        </p:nvPicPr>
        <p:blipFill rotWithShape="1">
          <a:blip r:embed="rId3"/>
          <a:srcRect l="1722" r="4532" b="23803"/>
          <a:stretch/>
        </p:blipFill>
        <p:spPr>
          <a:xfrm>
            <a:off x="88005" y="2959940"/>
            <a:ext cx="6987165" cy="3254476"/>
          </a:xfrm>
          <a:prstGeom prst="rect">
            <a:avLst/>
          </a:prstGeom>
        </p:spPr>
      </p:pic>
      <p:grpSp>
        <p:nvGrpSpPr>
          <p:cNvPr id="8" name="Group 7">
            <a:extLst>
              <a:ext uri="{FF2B5EF4-FFF2-40B4-BE49-F238E27FC236}">
                <a16:creationId xmlns:a16="http://schemas.microsoft.com/office/drawing/2014/main" id="{CC12767C-ABDB-1D5B-B08D-EE72F0435EA7}"/>
              </a:ext>
            </a:extLst>
          </p:cNvPr>
          <p:cNvGrpSpPr/>
          <p:nvPr/>
        </p:nvGrpSpPr>
        <p:grpSpPr>
          <a:xfrm>
            <a:off x="7512945" y="2128361"/>
            <a:ext cx="4591050" cy="4217671"/>
            <a:chOff x="8161019" y="2485072"/>
            <a:chExt cx="4129665" cy="3691891"/>
          </a:xfrm>
        </p:grpSpPr>
        <p:pic>
          <p:nvPicPr>
            <p:cNvPr id="6" name="Picture 5">
              <a:extLst>
                <a:ext uri="{FF2B5EF4-FFF2-40B4-BE49-F238E27FC236}">
                  <a16:creationId xmlns:a16="http://schemas.microsoft.com/office/drawing/2014/main" id="{05BD6F79-A789-B1F3-BBA9-A6BB8DE12CFF}"/>
                </a:ext>
              </a:extLst>
            </p:cNvPr>
            <p:cNvPicPr>
              <a:picLocks noChangeAspect="1"/>
            </p:cNvPicPr>
            <p:nvPr/>
          </p:nvPicPr>
          <p:blipFill rotWithShape="1">
            <a:blip r:embed="rId4"/>
            <a:srcRect l="5635"/>
            <a:stretch/>
          </p:blipFill>
          <p:spPr>
            <a:xfrm>
              <a:off x="8161019" y="2485072"/>
              <a:ext cx="4129665" cy="3691891"/>
            </a:xfrm>
            <a:prstGeom prst="rect">
              <a:avLst/>
            </a:prstGeom>
          </p:spPr>
        </p:pic>
        <p:sp>
          <p:nvSpPr>
            <p:cNvPr id="7" name="Rectangle 6">
              <a:extLst>
                <a:ext uri="{FF2B5EF4-FFF2-40B4-BE49-F238E27FC236}">
                  <a16:creationId xmlns:a16="http://schemas.microsoft.com/office/drawing/2014/main" id="{86EF2FE1-B5A5-7A7F-8F6B-C782A29595F1}"/>
                </a:ext>
              </a:extLst>
            </p:cNvPr>
            <p:cNvSpPr/>
            <p:nvPr/>
          </p:nvSpPr>
          <p:spPr>
            <a:xfrm>
              <a:off x="8161019" y="5566410"/>
              <a:ext cx="445771" cy="30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Content Placeholder 9">
            <a:extLst>
              <a:ext uri="{FF2B5EF4-FFF2-40B4-BE49-F238E27FC236}">
                <a16:creationId xmlns:a16="http://schemas.microsoft.com/office/drawing/2014/main" id="{FF1CF90B-84F3-1938-5E1A-49D9C7EBE53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234237" y="1256653"/>
            <a:ext cx="4957763" cy="4957763"/>
          </a:xfrm>
        </p:spPr>
      </p:pic>
      <p:sp>
        <p:nvSpPr>
          <p:cNvPr id="11" name="Rectangle 10">
            <a:extLst>
              <a:ext uri="{FF2B5EF4-FFF2-40B4-BE49-F238E27FC236}">
                <a16:creationId xmlns:a16="http://schemas.microsoft.com/office/drawing/2014/main" id="{82431CE8-DCDE-A32A-7732-C1C8C07AD819}"/>
              </a:ext>
            </a:extLst>
          </p:cNvPr>
          <p:cNvSpPr/>
          <p:nvPr/>
        </p:nvSpPr>
        <p:spPr>
          <a:xfrm>
            <a:off x="10115550" y="5591038"/>
            <a:ext cx="960120" cy="35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Content Placeholder 3">
            <a:extLst>
              <a:ext uri="{FF2B5EF4-FFF2-40B4-BE49-F238E27FC236}">
                <a16:creationId xmlns:a16="http://schemas.microsoft.com/office/drawing/2014/main" id="{B6F87742-E4E8-59DD-926B-86615AF90D9F}"/>
              </a:ext>
            </a:extLst>
          </p:cNvPr>
          <p:cNvSpPr txBox="1">
            <a:spLocks/>
          </p:cNvSpPr>
          <p:nvPr/>
        </p:nvSpPr>
        <p:spPr>
          <a:xfrm>
            <a:off x="838200" y="1219300"/>
            <a:ext cx="6987165" cy="4957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zh-CN" sz="2800" dirty="0">
                <a:effectLst/>
                <a:latin typeface="Times New Roman" panose="02020603050405020304" pitchFamily="18" charset="0"/>
                <a:cs typeface="Times New Roman" panose="02020603050405020304" pitchFamily="18" charset="0"/>
              </a:rPr>
              <a:t>颈总动脉（</a:t>
            </a:r>
            <a:r>
              <a:rPr lang="en-US" sz="2800" dirty="0">
                <a:effectLst/>
                <a:latin typeface="Times New Roman" panose="02020603050405020304" pitchFamily="18" charset="0"/>
                <a:cs typeface="Times New Roman" panose="02020603050405020304" pitchFamily="18" charset="0"/>
              </a:rPr>
              <a:t>CCA</a:t>
            </a:r>
            <a:r>
              <a:rPr lang="zh-CN" sz="2800" dirty="0">
                <a:effectLst/>
                <a:latin typeface="Times New Roman" panose="02020603050405020304" pitchFamily="18" charset="0"/>
                <a:cs typeface="Times New Roman" panose="02020603050405020304" pitchFamily="18" charset="0"/>
              </a:rPr>
              <a:t>）分叉成颈外动脉（</a:t>
            </a:r>
            <a:r>
              <a:rPr lang="en-US" sz="2800" dirty="0">
                <a:effectLst/>
                <a:latin typeface="Times New Roman" panose="02020603050405020304" pitchFamily="18" charset="0"/>
                <a:cs typeface="Times New Roman" panose="02020603050405020304" pitchFamily="18" charset="0"/>
              </a:rPr>
              <a:t>ECA</a:t>
            </a:r>
            <a:r>
              <a:rPr lang="zh-CN" sz="2800" dirty="0">
                <a:effectLst/>
                <a:latin typeface="Times New Roman" panose="02020603050405020304" pitchFamily="18" charset="0"/>
                <a:cs typeface="Times New Roman" panose="02020603050405020304" pitchFamily="18" charset="0"/>
              </a:rPr>
              <a:t>）和内颈动脉（</a:t>
            </a:r>
            <a:r>
              <a:rPr lang="en-US" sz="2800" dirty="0">
                <a:effectLst/>
                <a:latin typeface="Times New Roman" panose="02020603050405020304" pitchFamily="18" charset="0"/>
                <a:cs typeface="Times New Roman" panose="02020603050405020304" pitchFamily="18" charset="0"/>
              </a:rPr>
              <a:t>ICA</a:t>
            </a:r>
            <a:r>
              <a:rPr lang="zh-CN" sz="2800" dirty="0">
                <a:effectLst/>
                <a:latin typeface="Times New Roman" panose="02020603050405020304" pitchFamily="18" charset="0"/>
                <a:cs typeface="Times New Roman" panose="02020603050405020304" pitchFamily="18" charset="0"/>
              </a:rPr>
              <a:t>）</a:t>
            </a:r>
            <a:endParaRPr lang="en-US" altLang="zh-CN" sz="2800" dirty="0">
              <a:effectLst/>
              <a:latin typeface="Times New Roman" panose="02020603050405020304" pitchFamily="18" charset="0"/>
              <a:cs typeface="Times New Roman" panose="02020603050405020304" pitchFamily="18" charset="0"/>
            </a:endParaRPr>
          </a:p>
          <a:p>
            <a:pPr>
              <a:spcAft>
                <a:spcPts val="600"/>
              </a:spcAft>
            </a:pPr>
            <a:r>
              <a:rPr lang="zh-CN" sz="2800" dirty="0">
                <a:effectLst/>
                <a:latin typeface="Times New Roman" panose="02020603050405020304" pitchFamily="18" charset="0"/>
                <a:cs typeface="Times New Roman" panose="02020603050405020304" pitchFamily="18" charset="0"/>
              </a:rPr>
              <a:t>颈动脉窦（</a:t>
            </a:r>
            <a:r>
              <a:rPr lang="en-US" sz="2800" dirty="0">
                <a:effectLst/>
                <a:latin typeface="Times New Roman" panose="02020603050405020304" pitchFamily="18" charset="0"/>
                <a:cs typeface="Times New Roman" panose="02020603050405020304" pitchFamily="18" charset="0"/>
              </a:rPr>
              <a:t>carotid sinus</a:t>
            </a:r>
            <a:r>
              <a:rPr lang="zh-CN" sz="2800" dirty="0">
                <a:effectLst/>
                <a:latin typeface="Times New Roman" panose="02020603050405020304" pitchFamily="18" charset="0"/>
                <a:cs typeface="Times New Roman" panose="02020603050405020304" pitchFamily="18" charset="0"/>
              </a:rPr>
              <a:t>）</a:t>
            </a:r>
            <a:r>
              <a:rPr lang="zh-CN" altLang="en-US" sz="2800" dirty="0">
                <a:effectLst/>
                <a:latin typeface="Times New Roman" panose="02020603050405020304" pitchFamily="18" charset="0"/>
                <a:cs typeface="Times New Roman" panose="02020603050405020304" pitchFamily="18" charset="0"/>
              </a:rPr>
              <a:t>位于</a:t>
            </a:r>
            <a:r>
              <a:rPr lang="en-US" altLang="zh-CN" sz="2800" dirty="0">
                <a:effectLst/>
                <a:latin typeface="Times New Roman" panose="02020603050405020304" pitchFamily="18" charset="0"/>
                <a:cs typeface="Times New Roman" panose="02020603050405020304" pitchFamily="18" charset="0"/>
              </a:rPr>
              <a:t>ICA</a:t>
            </a:r>
            <a:r>
              <a:rPr lang="zh-CN" altLang="en-US" sz="2800" dirty="0">
                <a:effectLst/>
                <a:latin typeface="Times New Roman" panose="02020603050405020304" pitchFamily="18" charset="0"/>
                <a:cs typeface="Times New Roman" panose="02020603050405020304" pitchFamily="18" charset="0"/>
              </a:rPr>
              <a:t>起始部</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919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9CF442-F70E-402B-FD5D-EF1667AC7EA7}"/>
              </a:ext>
            </a:extLst>
          </p:cNvPr>
          <p:cNvSpPr>
            <a:spLocks noGrp="1"/>
          </p:cNvSpPr>
          <p:nvPr>
            <p:ph type="sldNum" sz="quarter" idx="10"/>
          </p:nvPr>
        </p:nvSpPr>
        <p:spPr/>
        <p:txBody>
          <a:bodyPr/>
          <a:lstStyle/>
          <a:p>
            <a:fld id="{548644C6-89F0-466C-949F-E70AD72679A8}" type="slidenum">
              <a:rPr lang="zh-CN" altLang="en-US" smtClean="0"/>
              <a:t>5</a:t>
            </a:fld>
            <a:endParaRPr lang="zh-CN" altLang="en-US"/>
          </a:p>
        </p:txBody>
      </p:sp>
      <p:sp>
        <p:nvSpPr>
          <p:cNvPr id="3" name="Title 2">
            <a:extLst>
              <a:ext uri="{FF2B5EF4-FFF2-40B4-BE49-F238E27FC236}">
                <a16:creationId xmlns:a16="http://schemas.microsoft.com/office/drawing/2014/main" id="{ED728C8F-9A6A-43C3-4152-8FA8039A5B5E}"/>
              </a:ext>
            </a:extLst>
          </p:cNvPr>
          <p:cNvSpPr>
            <a:spLocks noGrp="1"/>
          </p:cNvSpPr>
          <p:nvPr>
            <p:ph type="title"/>
          </p:nvPr>
        </p:nvSpPr>
        <p:spPr/>
        <p:txBody>
          <a:bodyPr/>
          <a:lstStyle/>
          <a:p>
            <a:r>
              <a:rPr lang="en-US" altLang="zh-CN" dirty="0"/>
              <a:t>2.1</a:t>
            </a:r>
            <a:r>
              <a:rPr lang="zh-CN" altLang="en-US" dirty="0"/>
              <a:t> </a:t>
            </a:r>
            <a:r>
              <a:rPr lang="zh-CN" altLang="fr-FR" dirty="0"/>
              <a:t>建立几何模型</a:t>
            </a:r>
          </a:p>
        </p:txBody>
      </p:sp>
      <p:sp>
        <p:nvSpPr>
          <p:cNvPr id="4" name="Content Placeholder 3">
            <a:extLst>
              <a:ext uri="{FF2B5EF4-FFF2-40B4-BE49-F238E27FC236}">
                <a16:creationId xmlns:a16="http://schemas.microsoft.com/office/drawing/2014/main" id="{95FCCFF6-8498-72C8-0379-9186374AA55E}"/>
              </a:ext>
            </a:extLst>
          </p:cNvPr>
          <p:cNvSpPr>
            <a:spLocks noGrp="1"/>
          </p:cNvSpPr>
          <p:nvPr>
            <p:ph idx="1"/>
          </p:nvPr>
        </p:nvSpPr>
        <p:spPr/>
        <p:txBody>
          <a:bodyPr/>
          <a:lstStyle/>
          <a:p>
            <a:r>
              <a:rPr lang="fr-FR" dirty="0" err="1"/>
              <a:t>实验室中</a:t>
            </a:r>
            <a:r>
              <a:rPr lang="zh-CN" altLang="en-US" dirty="0"/>
              <a:t>：</a:t>
            </a:r>
            <a:endParaRPr lang="en-US" altLang="zh-CN" dirty="0"/>
          </a:p>
          <a:p>
            <a:pPr lvl="1"/>
            <a:r>
              <a:rPr lang="fr-FR" dirty="0" err="1"/>
              <a:t>MRI重建</a:t>
            </a:r>
            <a:r>
              <a:rPr lang="en-US" altLang="zh-CN" dirty="0"/>
              <a:t>3D</a:t>
            </a:r>
            <a:r>
              <a:rPr lang="zh-CN" altLang="en-US" dirty="0"/>
              <a:t>模型结构</a:t>
            </a:r>
            <a:endParaRPr lang="en-US" altLang="zh-CN" dirty="0"/>
          </a:p>
          <a:p>
            <a:pPr lvl="1"/>
            <a:r>
              <a:rPr lang="zh-CN" altLang="en-US" dirty="0"/>
              <a:t>激光多普勒测速和磁共振相位对比成像等方法实现流体速度测量</a:t>
            </a:r>
            <a:endParaRPr lang="fr-FR" dirty="0"/>
          </a:p>
        </p:txBody>
      </p:sp>
      <p:grpSp>
        <p:nvGrpSpPr>
          <p:cNvPr id="5" name="Group 4">
            <a:extLst>
              <a:ext uri="{FF2B5EF4-FFF2-40B4-BE49-F238E27FC236}">
                <a16:creationId xmlns:a16="http://schemas.microsoft.com/office/drawing/2014/main" id="{9A6E5BA1-5B25-277C-5EA5-77F68C6C3256}"/>
              </a:ext>
            </a:extLst>
          </p:cNvPr>
          <p:cNvGrpSpPr/>
          <p:nvPr/>
        </p:nvGrpSpPr>
        <p:grpSpPr>
          <a:xfrm>
            <a:off x="4917229" y="2800350"/>
            <a:ext cx="6644564" cy="4057650"/>
            <a:chOff x="3283612" y="1898332"/>
            <a:chExt cx="5427244" cy="3334183"/>
          </a:xfrm>
        </p:grpSpPr>
        <p:grpSp>
          <p:nvGrpSpPr>
            <p:cNvPr id="6" name="Group 5">
              <a:extLst>
                <a:ext uri="{FF2B5EF4-FFF2-40B4-BE49-F238E27FC236}">
                  <a16:creationId xmlns:a16="http://schemas.microsoft.com/office/drawing/2014/main" id="{1B20BF7F-E6E6-26CD-CF69-49F0ECF627B8}"/>
                </a:ext>
              </a:extLst>
            </p:cNvPr>
            <p:cNvGrpSpPr/>
            <p:nvPr/>
          </p:nvGrpSpPr>
          <p:grpSpPr>
            <a:xfrm>
              <a:off x="3283612" y="1898332"/>
              <a:ext cx="5427244" cy="3076891"/>
              <a:chOff x="3283612" y="1898332"/>
              <a:chExt cx="5427244" cy="3076891"/>
            </a:xfrm>
          </p:grpSpPr>
          <p:pic>
            <p:nvPicPr>
              <p:cNvPr id="10" name="Picture 1" descr="page4image64764752">
                <a:extLst>
                  <a:ext uri="{FF2B5EF4-FFF2-40B4-BE49-F238E27FC236}">
                    <a16:creationId xmlns:a16="http://schemas.microsoft.com/office/drawing/2014/main" id="{2E4C5FED-86CD-D852-B0BD-0EB289EB2C6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83612" y="1898332"/>
                <a:ext cx="18161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7">
                <a:extLst>
                  <a:ext uri="{FF2B5EF4-FFF2-40B4-BE49-F238E27FC236}">
                    <a16:creationId xmlns:a16="http://schemas.microsoft.com/office/drawing/2014/main" id="{36EDBB67-CE09-ABD8-31B6-3F35F3AE80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8917" y="1898967"/>
                <a:ext cx="1574165" cy="3060065"/>
              </a:xfrm>
              <a:prstGeom prst="rect">
                <a:avLst/>
              </a:prstGeom>
            </p:spPr>
          </p:pic>
          <p:pic>
            <p:nvPicPr>
              <p:cNvPr id="12" name="图片 8">
                <a:extLst>
                  <a:ext uri="{FF2B5EF4-FFF2-40B4-BE49-F238E27FC236}">
                    <a16:creationId xmlns:a16="http://schemas.microsoft.com/office/drawing/2014/main" id="{FF2BB2DD-A028-0363-2334-2F885B17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6692" y="1898333"/>
                <a:ext cx="1574164" cy="3076890"/>
              </a:xfrm>
              <a:prstGeom prst="rect">
                <a:avLst/>
              </a:prstGeom>
            </p:spPr>
          </p:pic>
        </p:grpSp>
        <p:sp>
          <p:nvSpPr>
            <p:cNvPr id="7" name="TextBox 6">
              <a:extLst>
                <a:ext uri="{FF2B5EF4-FFF2-40B4-BE49-F238E27FC236}">
                  <a16:creationId xmlns:a16="http://schemas.microsoft.com/office/drawing/2014/main" id="{956C7855-F2E8-A552-7E9F-74D73450E008}"/>
                </a:ext>
              </a:extLst>
            </p:cNvPr>
            <p:cNvSpPr txBox="1"/>
            <p:nvPr/>
          </p:nvSpPr>
          <p:spPr>
            <a:xfrm>
              <a:off x="4126040" y="4924738"/>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a:t>
              </a:r>
              <a:endParaRPr lang="fr-FR"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ED123E1-BCD8-5679-6E93-A76410E64B68}"/>
                </a:ext>
              </a:extLst>
            </p:cNvPr>
            <p:cNvSpPr txBox="1"/>
            <p:nvPr/>
          </p:nvSpPr>
          <p:spPr>
            <a:xfrm>
              <a:off x="5973933" y="4924737"/>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t>
              </a:r>
              <a:endParaRPr lang="fr-FR"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3A4456F-6597-DCAC-9260-62205ABDB80A}"/>
                </a:ext>
              </a:extLst>
            </p:cNvPr>
            <p:cNvSpPr txBox="1"/>
            <p:nvPr/>
          </p:nvSpPr>
          <p:spPr>
            <a:xfrm>
              <a:off x="7821826" y="4924736"/>
              <a:ext cx="54369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a:t>
              </a:r>
              <a:endParaRPr lang="fr-FR" sz="1400" dirty="0">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093A510F-889C-42A5-A3A6-65D64D77B84D}"/>
              </a:ext>
            </a:extLst>
          </p:cNvPr>
          <p:cNvGrpSpPr/>
          <p:nvPr/>
        </p:nvGrpSpPr>
        <p:grpSpPr>
          <a:xfrm>
            <a:off x="852985" y="2800350"/>
            <a:ext cx="3724053" cy="3998401"/>
            <a:chOff x="964637" y="2790868"/>
            <a:chExt cx="3724053" cy="3998401"/>
          </a:xfrm>
        </p:grpSpPr>
        <p:pic>
          <p:nvPicPr>
            <p:cNvPr id="3074" name="Picture 2" descr="MRI Sliders - CE-MRA of the Carotid Arteries - MR-TIP.com">
              <a:extLst>
                <a:ext uri="{FF2B5EF4-FFF2-40B4-BE49-F238E27FC236}">
                  <a16:creationId xmlns:a16="http://schemas.microsoft.com/office/drawing/2014/main" id="{FEF0DD22-80E8-5359-74AC-102230057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637" y="2790868"/>
              <a:ext cx="3724053" cy="37240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F2BED81-B0C1-1CA5-76CD-D410121D5132}"/>
                </a:ext>
              </a:extLst>
            </p:cNvPr>
            <p:cNvSpPr txBox="1"/>
            <p:nvPr/>
          </p:nvSpPr>
          <p:spPr>
            <a:xfrm>
              <a:off x="2308048" y="6481492"/>
              <a:ext cx="1037230"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MRI</a:t>
              </a:r>
              <a:r>
                <a:rPr lang="zh-CN" altLang="en-US" sz="1400" dirty="0">
                  <a:latin typeface="Times New Roman" panose="02020603050405020304" pitchFamily="18" charset="0"/>
                  <a:cs typeface="Times New Roman" panose="02020603050405020304" pitchFamily="18" charset="0"/>
                </a:rPr>
                <a:t> 成像</a:t>
              </a:r>
              <a:endParaRPr lang="fr-FR"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0761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A22A73-CE26-62DF-D5FC-468BA30D3337}"/>
              </a:ext>
            </a:extLst>
          </p:cNvPr>
          <p:cNvSpPr>
            <a:spLocks noGrp="1"/>
          </p:cNvSpPr>
          <p:nvPr>
            <p:ph type="sldNum" sz="quarter" idx="10"/>
          </p:nvPr>
        </p:nvSpPr>
        <p:spPr/>
        <p:txBody>
          <a:bodyPr/>
          <a:lstStyle/>
          <a:p>
            <a:fld id="{548644C6-89F0-466C-949F-E70AD72679A8}" type="slidenum">
              <a:rPr lang="zh-CN" altLang="en-US" smtClean="0"/>
              <a:t>6</a:t>
            </a:fld>
            <a:endParaRPr lang="zh-CN" altLang="en-US"/>
          </a:p>
        </p:txBody>
      </p:sp>
      <p:sp>
        <p:nvSpPr>
          <p:cNvPr id="3" name="Title 2">
            <a:extLst>
              <a:ext uri="{FF2B5EF4-FFF2-40B4-BE49-F238E27FC236}">
                <a16:creationId xmlns:a16="http://schemas.microsoft.com/office/drawing/2014/main" id="{C2BD222D-1877-A656-F5FE-34441C65AD65}"/>
              </a:ext>
            </a:extLst>
          </p:cNvPr>
          <p:cNvSpPr>
            <a:spLocks noGrp="1"/>
          </p:cNvSpPr>
          <p:nvPr>
            <p:ph type="title"/>
          </p:nvPr>
        </p:nvSpPr>
        <p:spPr/>
        <p:txBody>
          <a:bodyPr/>
          <a:lstStyle/>
          <a:p>
            <a:r>
              <a:rPr lang="en-US" altLang="zh-CN" dirty="0"/>
              <a:t>2.2</a:t>
            </a:r>
            <a:r>
              <a:rPr lang="zh-CN" altLang="en-US" dirty="0"/>
              <a:t> 网格划分</a:t>
            </a:r>
            <a:endParaRPr lang="fr-FR" dirty="0"/>
          </a:p>
        </p:txBody>
      </p:sp>
      <p:pic>
        <p:nvPicPr>
          <p:cNvPr id="11" name="图片 7">
            <a:extLst>
              <a:ext uri="{FF2B5EF4-FFF2-40B4-BE49-F238E27FC236}">
                <a16:creationId xmlns:a16="http://schemas.microsoft.com/office/drawing/2014/main" id="{1DFA62E5-1020-9EC6-FD32-52379795A4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054504" y="238430"/>
            <a:ext cx="1655549" cy="3199046"/>
          </a:xfrm>
          <a:prstGeom prst="rect">
            <a:avLst/>
          </a:prstGeom>
        </p:spPr>
      </p:pic>
      <p:pic>
        <p:nvPicPr>
          <p:cNvPr id="12" name="图片 8">
            <a:extLst>
              <a:ext uri="{FF2B5EF4-FFF2-40B4-BE49-F238E27FC236}">
                <a16:creationId xmlns:a16="http://schemas.microsoft.com/office/drawing/2014/main" id="{B4FB43F4-6CF6-6151-5E69-D56F2EFB7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56113" y="793463"/>
            <a:ext cx="1927246" cy="3744529"/>
          </a:xfrm>
          <a:prstGeom prst="rect">
            <a:avLst/>
          </a:prstGeom>
        </p:spPr>
      </p:pic>
      <p:sp>
        <p:nvSpPr>
          <p:cNvPr id="4" name="Content Placeholder 3">
            <a:extLst>
              <a:ext uri="{FF2B5EF4-FFF2-40B4-BE49-F238E27FC236}">
                <a16:creationId xmlns:a16="http://schemas.microsoft.com/office/drawing/2014/main" id="{EEB45093-FBA6-4B40-3D9D-E25D574D1FD4}"/>
              </a:ext>
            </a:extLst>
          </p:cNvPr>
          <p:cNvSpPr>
            <a:spLocks noGrp="1"/>
          </p:cNvSpPr>
          <p:nvPr>
            <p:ph idx="1"/>
          </p:nvPr>
        </p:nvSpPr>
        <p:spPr>
          <a:xfrm>
            <a:off x="838200" y="1219300"/>
            <a:ext cx="4884683" cy="4957663"/>
          </a:xfrm>
        </p:spPr>
        <p:txBody>
          <a:bodyPr/>
          <a:lstStyle/>
          <a:p>
            <a:pPr>
              <a:spcAft>
                <a:spcPts val="600"/>
              </a:spcAft>
            </a:pPr>
            <a:r>
              <a:rPr lang="zh-CN" altLang="en-US" dirty="0"/>
              <a:t>模型一：简单几何模型</a:t>
            </a:r>
            <a:endParaRPr lang="en-US" altLang="zh-CN" dirty="0"/>
          </a:p>
          <a:p>
            <a:pPr lvl="1">
              <a:spcAft>
                <a:spcPts val="600"/>
              </a:spcAft>
            </a:pPr>
            <a:r>
              <a:rPr lang="zh-CN" altLang="en-US" dirty="0"/>
              <a:t>血管圆柱体，窦椭球体，共面</a:t>
            </a:r>
            <a:endParaRPr lang="en-US" altLang="zh-CN" dirty="0"/>
          </a:p>
          <a:p>
            <a:pPr lvl="1">
              <a:spcAft>
                <a:spcPts val="600"/>
              </a:spcAft>
            </a:pPr>
            <a:r>
              <a:rPr lang="zh-CN" altLang="en-US" dirty="0"/>
              <a:t>网格数</a:t>
            </a:r>
            <a:r>
              <a:rPr lang="en-US" altLang="zh-CN" dirty="0"/>
              <a:t>361674 </a:t>
            </a:r>
          </a:p>
          <a:p>
            <a:pPr>
              <a:spcAft>
                <a:spcPts val="600"/>
              </a:spcAft>
            </a:pPr>
            <a:r>
              <a:rPr lang="zh-CN" altLang="en-US" dirty="0"/>
              <a:t>模型二：复杂</a:t>
            </a:r>
            <a:r>
              <a:rPr lang="en-US" altLang="zh-CN" dirty="0"/>
              <a:t>MRI</a:t>
            </a:r>
            <a:r>
              <a:rPr lang="zh-CN" altLang="en-US" dirty="0"/>
              <a:t>模型</a:t>
            </a:r>
            <a:endParaRPr lang="en-US" altLang="zh-CN" dirty="0"/>
          </a:p>
          <a:p>
            <a:pPr lvl="1">
              <a:spcAft>
                <a:spcPts val="600"/>
              </a:spcAft>
            </a:pPr>
            <a:r>
              <a:rPr lang="zh-CN" altLang="en-US" dirty="0"/>
              <a:t>不规则表面，非平面结构</a:t>
            </a:r>
            <a:endParaRPr lang="en-US" altLang="zh-CN" dirty="0"/>
          </a:p>
          <a:p>
            <a:pPr lvl="1">
              <a:spcAft>
                <a:spcPts val="600"/>
              </a:spcAft>
            </a:pPr>
            <a:r>
              <a:rPr lang="zh-CN" altLang="en-US" dirty="0"/>
              <a:t>网格数</a:t>
            </a:r>
            <a:r>
              <a:rPr lang="en-US" altLang="zh-CN" dirty="0"/>
              <a:t>344950 </a:t>
            </a:r>
          </a:p>
          <a:p>
            <a:pPr>
              <a:spcAft>
                <a:spcPts val="600"/>
              </a:spcAft>
            </a:pPr>
            <a:r>
              <a:rPr lang="en-US" altLang="zh-CN" dirty="0"/>
              <a:t>ANSYS</a:t>
            </a:r>
            <a:r>
              <a:rPr lang="zh-CN" altLang="en-US" dirty="0"/>
              <a:t> </a:t>
            </a:r>
            <a:r>
              <a:rPr lang="en-US" altLang="zh-CN" dirty="0"/>
              <a:t>Fluent</a:t>
            </a:r>
            <a:r>
              <a:rPr lang="zh-CN" altLang="en-US" dirty="0"/>
              <a:t> </a:t>
            </a:r>
            <a:r>
              <a:rPr lang="en-US" altLang="zh-CN" dirty="0"/>
              <a:t>Meshing</a:t>
            </a:r>
            <a:endParaRPr lang="en-US" dirty="0"/>
          </a:p>
          <a:p>
            <a:pPr>
              <a:spcAft>
                <a:spcPts val="600"/>
              </a:spcAft>
            </a:pPr>
            <a:r>
              <a:rPr lang="en-US" dirty="0" err="1"/>
              <a:t>网格无关性分析</a:t>
            </a:r>
            <a:endParaRPr lang="fr-FR" dirty="0"/>
          </a:p>
        </p:txBody>
      </p:sp>
      <p:grpSp>
        <p:nvGrpSpPr>
          <p:cNvPr id="14" name="Group 13">
            <a:extLst>
              <a:ext uri="{FF2B5EF4-FFF2-40B4-BE49-F238E27FC236}">
                <a16:creationId xmlns:a16="http://schemas.microsoft.com/office/drawing/2014/main" id="{31E22D53-2D80-95E8-BE4D-AB2746808D6A}"/>
              </a:ext>
            </a:extLst>
          </p:cNvPr>
          <p:cNvGrpSpPr/>
          <p:nvPr/>
        </p:nvGrpSpPr>
        <p:grpSpPr>
          <a:xfrm>
            <a:off x="6211710" y="3640835"/>
            <a:ext cx="4744906" cy="3109317"/>
            <a:chOff x="6211710" y="3640835"/>
            <a:chExt cx="4744906" cy="3109317"/>
          </a:xfrm>
        </p:grpSpPr>
        <p:grpSp>
          <p:nvGrpSpPr>
            <p:cNvPr id="8" name="Group 7">
              <a:extLst>
                <a:ext uri="{FF2B5EF4-FFF2-40B4-BE49-F238E27FC236}">
                  <a16:creationId xmlns:a16="http://schemas.microsoft.com/office/drawing/2014/main" id="{A8D24E56-003D-7400-9C6F-F75033A9D679}"/>
                </a:ext>
              </a:extLst>
            </p:cNvPr>
            <p:cNvGrpSpPr/>
            <p:nvPr/>
          </p:nvGrpSpPr>
          <p:grpSpPr>
            <a:xfrm>
              <a:off x="6211710" y="3640835"/>
              <a:ext cx="4471522" cy="3092296"/>
              <a:chOff x="1112788" y="1219847"/>
              <a:chExt cx="7788440" cy="5519367"/>
            </a:xfrm>
          </p:grpSpPr>
          <p:graphicFrame>
            <p:nvGraphicFramePr>
              <p:cNvPr id="9" name="Object 8">
                <a:extLst>
                  <a:ext uri="{FF2B5EF4-FFF2-40B4-BE49-F238E27FC236}">
                    <a16:creationId xmlns:a16="http://schemas.microsoft.com/office/drawing/2014/main" id="{26DF47DF-1DF4-6FCF-E277-1751686C0B43}"/>
                  </a:ext>
                </a:extLst>
              </p:cNvPr>
              <p:cNvGraphicFramePr>
                <a:graphicFrameLocks noChangeAspect="1"/>
              </p:cNvGraphicFramePr>
              <p:nvPr>
                <p:extLst>
                  <p:ext uri="{D42A27DB-BD31-4B8C-83A1-F6EECF244321}">
                    <p14:modId xmlns:p14="http://schemas.microsoft.com/office/powerpoint/2010/main" val="1123956471"/>
                  </p:ext>
                </p:extLst>
              </p:nvPr>
            </p:nvGraphicFramePr>
            <p:xfrm>
              <a:off x="1112788" y="1219847"/>
              <a:ext cx="7788440" cy="5519367"/>
            </p:xfrm>
            <a:graphic>
              <a:graphicData uri="http://schemas.openxmlformats.org/presentationml/2006/ole">
                <mc:AlternateContent xmlns:mc="http://schemas.openxmlformats.org/markup-compatibility/2006">
                  <mc:Choice xmlns:v="urn:schemas-microsoft-com:vml" Requires="v">
                    <p:oleObj r:id="rId5" imgW="24142700" imgH="17170400" progId="KGraph_Plot">
                      <p:embed/>
                    </p:oleObj>
                  </mc:Choice>
                  <mc:Fallback>
                    <p:oleObj r:id="rId5" imgW="24142700" imgH="17170400" progId="KGraph_Plot">
                      <p:embed/>
                      <p:pic>
                        <p:nvPicPr>
                          <p:cNvPr id="8" name="Object 7">
                            <a:extLst>
                              <a:ext uri="{FF2B5EF4-FFF2-40B4-BE49-F238E27FC236}">
                                <a16:creationId xmlns:a16="http://schemas.microsoft.com/office/drawing/2014/main" id="{F466B456-AAA8-A72C-DDED-E507C7AC4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788" y="1219847"/>
                            <a:ext cx="7788440" cy="5519367"/>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B7539811-9C56-453E-23F5-6B9FCF23BAC3}"/>
                  </a:ext>
                </a:extLst>
              </p:cNvPr>
              <p:cNvSpPr txBox="1"/>
              <p:nvPr/>
            </p:nvSpPr>
            <p:spPr>
              <a:xfrm>
                <a:off x="5543320" y="4503174"/>
                <a:ext cx="1751959" cy="1153621"/>
              </a:xfrm>
              <a:prstGeom prst="rect">
                <a:avLst/>
              </a:prstGeom>
              <a:solidFill>
                <a:schemeClr val="bg1"/>
              </a:solidFill>
            </p:spPr>
            <p:txBody>
              <a:bodyPr wrap="square" rtlCol="0">
                <a:spAutoFit/>
              </a:bodyPr>
              <a:lstStyle/>
              <a:p>
                <a:r>
                  <a:rPr lang="en-US" altLang="zh-CN" sz="900" dirty="0">
                    <a:latin typeface="Helvetica" pitchFamily="2" charset="0"/>
                  </a:rPr>
                  <a:t>86297</a:t>
                </a:r>
                <a:r>
                  <a:rPr lang="zh-CN" altLang="en-US" sz="900" dirty="0">
                    <a:latin typeface="Helvetica" pitchFamily="2" charset="0"/>
                  </a:rPr>
                  <a:t> </a:t>
                </a:r>
                <a:r>
                  <a:rPr lang="en-US" altLang="zh-CN" sz="900" dirty="0">
                    <a:latin typeface="Helvetica" pitchFamily="2" charset="0"/>
                  </a:rPr>
                  <a:t>cells</a:t>
                </a:r>
              </a:p>
              <a:p>
                <a:r>
                  <a:rPr lang="en-US" altLang="zh-CN" sz="900" dirty="0">
                    <a:latin typeface="Helvetica" pitchFamily="2" charset="0"/>
                  </a:rPr>
                  <a:t>361674</a:t>
                </a:r>
                <a:r>
                  <a:rPr lang="zh-CN" altLang="en-US" sz="900" dirty="0">
                    <a:latin typeface="Helvetica" pitchFamily="2" charset="0"/>
                  </a:rPr>
                  <a:t> </a:t>
                </a:r>
                <a:r>
                  <a:rPr lang="en-US" altLang="zh-CN" sz="900" dirty="0">
                    <a:latin typeface="Helvetica" pitchFamily="2" charset="0"/>
                  </a:rPr>
                  <a:t>cells</a:t>
                </a:r>
              </a:p>
              <a:p>
                <a:r>
                  <a:rPr lang="en-US" altLang="zh-CN" sz="900" dirty="0">
                    <a:latin typeface="Helvetica" pitchFamily="2" charset="0"/>
                  </a:rPr>
                  <a:t>695283</a:t>
                </a:r>
                <a:r>
                  <a:rPr lang="zh-CN" altLang="en-US" sz="900" dirty="0">
                    <a:latin typeface="Helvetica" pitchFamily="2" charset="0"/>
                  </a:rPr>
                  <a:t> </a:t>
                </a:r>
                <a:r>
                  <a:rPr lang="en-US" altLang="zh-CN" sz="900" dirty="0">
                    <a:latin typeface="Helvetica" pitchFamily="2" charset="0"/>
                  </a:rPr>
                  <a:t>cells</a:t>
                </a:r>
              </a:p>
              <a:p>
                <a:r>
                  <a:rPr lang="en-US" altLang="zh-CN" sz="900" dirty="0">
                    <a:latin typeface="Helvetica" pitchFamily="2" charset="0"/>
                  </a:rPr>
                  <a:t>1348925</a:t>
                </a:r>
                <a:r>
                  <a:rPr lang="zh-CN" altLang="en-US" sz="900" dirty="0">
                    <a:latin typeface="Helvetica" pitchFamily="2" charset="0"/>
                  </a:rPr>
                  <a:t> </a:t>
                </a:r>
                <a:r>
                  <a:rPr lang="en-US" altLang="zh-CN" sz="900" dirty="0">
                    <a:latin typeface="Helvetica" pitchFamily="2" charset="0"/>
                  </a:rPr>
                  <a:t>cells</a:t>
                </a:r>
              </a:p>
            </p:txBody>
          </p:sp>
        </p:grpSp>
        <p:sp>
          <p:nvSpPr>
            <p:cNvPr id="13" name="TextBox 12">
              <a:extLst>
                <a:ext uri="{FF2B5EF4-FFF2-40B4-BE49-F238E27FC236}">
                  <a16:creationId xmlns:a16="http://schemas.microsoft.com/office/drawing/2014/main" id="{DFCAC31C-89A8-7FA0-BB21-07A45BDFB8C1}"/>
                </a:ext>
              </a:extLst>
            </p:cNvPr>
            <p:cNvSpPr txBox="1"/>
            <p:nvPr/>
          </p:nvSpPr>
          <p:spPr>
            <a:xfrm>
              <a:off x="9761220" y="6442375"/>
              <a:ext cx="1195396"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Axis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of</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ECA</a:t>
              </a:r>
              <a:endParaRPr lang="fr-FR"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2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08693-9444-0968-9103-B122F0ADB43F}"/>
              </a:ext>
            </a:extLst>
          </p:cNvPr>
          <p:cNvSpPr>
            <a:spLocks noGrp="1"/>
          </p:cNvSpPr>
          <p:nvPr>
            <p:ph type="sldNum" sz="quarter" idx="10"/>
          </p:nvPr>
        </p:nvSpPr>
        <p:spPr/>
        <p:txBody>
          <a:bodyPr/>
          <a:lstStyle/>
          <a:p>
            <a:fld id="{548644C6-89F0-466C-949F-E70AD72679A8}" type="slidenum">
              <a:rPr lang="zh-CN" altLang="en-US" smtClean="0"/>
              <a:t>7</a:t>
            </a:fld>
            <a:endParaRPr lang="zh-CN" altLang="en-US"/>
          </a:p>
        </p:txBody>
      </p:sp>
      <p:sp>
        <p:nvSpPr>
          <p:cNvPr id="5" name="Title 4">
            <a:extLst>
              <a:ext uri="{FF2B5EF4-FFF2-40B4-BE49-F238E27FC236}">
                <a16:creationId xmlns:a16="http://schemas.microsoft.com/office/drawing/2014/main" id="{6389B710-1270-0070-7B1E-4538C95569CF}"/>
              </a:ext>
            </a:extLst>
          </p:cNvPr>
          <p:cNvSpPr>
            <a:spLocks noGrp="1"/>
          </p:cNvSpPr>
          <p:nvPr>
            <p:ph type="title"/>
          </p:nvPr>
        </p:nvSpPr>
        <p:spPr/>
        <p:txBody>
          <a:bodyPr/>
          <a:lstStyle/>
          <a:p>
            <a:r>
              <a:rPr lang="en-US" altLang="zh-CN" dirty="0"/>
              <a:t>2.3</a:t>
            </a:r>
            <a:r>
              <a:rPr lang="zh-CN" altLang="en-US" dirty="0"/>
              <a:t> 计算设置</a:t>
            </a:r>
            <a:endParaRPr lang="fr-FR" dirty="0"/>
          </a:p>
        </p:txBody>
      </p:sp>
      <p:sp>
        <p:nvSpPr>
          <p:cNvPr id="6" name="Content Placeholder 5">
            <a:extLst>
              <a:ext uri="{FF2B5EF4-FFF2-40B4-BE49-F238E27FC236}">
                <a16:creationId xmlns:a16="http://schemas.microsoft.com/office/drawing/2014/main" id="{B6D1197E-F73C-490A-8FE3-A5D0D4C96BAD}"/>
              </a:ext>
            </a:extLst>
          </p:cNvPr>
          <p:cNvSpPr>
            <a:spLocks noGrp="1"/>
          </p:cNvSpPr>
          <p:nvPr>
            <p:ph idx="1"/>
          </p:nvPr>
        </p:nvSpPr>
        <p:spPr>
          <a:xfrm>
            <a:off x="7303770" y="1219300"/>
            <a:ext cx="4050030" cy="4957663"/>
          </a:xfrm>
        </p:spPr>
        <p:txBody>
          <a:bodyPr/>
          <a:lstStyle/>
          <a:p>
            <a:pPr>
              <a:spcAft>
                <a:spcPts val="1200"/>
              </a:spcAft>
            </a:pPr>
            <a:r>
              <a:rPr lang="fr-FR" dirty="0" err="1"/>
              <a:t>颈动脉血液特性</a:t>
            </a:r>
            <a:endParaRPr lang="en-US" dirty="0"/>
          </a:p>
          <a:p>
            <a:pPr lvl="1">
              <a:spcAft>
                <a:spcPts val="1200"/>
              </a:spcAft>
            </a:pPr>
            <a:r>
              <a:rPr lang="zh-CN" altLang="en-US" dirty="0"/>
              <a:t>牛顿流体</a:t>
            </a:r>
            <a:endParaRPr lang="en-US" altLang="zh-CN" dirty="0"/>
          </a:p>
          <a:p>
            <a:pPr lvl="1">
              <a:spcAft>
                <a:spcPts val="1200"/>
              </a:spcAft>
            </a:pPr>
            <a:r>
              <a:rPr lang="zh-CN" altLang="en-US" dirty="0"/>
              <a:t>雷诺数</a:t>
            </a:r>
            <a:r>
              <a:rPr lang="en-US" altLang="zh-CN" dirty="0"/>
              <a:t>300</a:t>
            </a:r>
            <a:r>
              <a:rPr lang="zh-CN" altLang="en-US" dirty="0"/>
              <a:t>，层流</a:t>
            </a:r>
            <a:endParaRPr lang="en-US" altLang="zh-CN" dirty="0"/>
          </a:p>
          <a:p>
            <a:pPr lvl="1">
              <a:spcAft>
                <a:spcPts val="1200"/>
              </a:spcAft>
            </a:pPr>
            <a:r>
              <a:rPr lang="fr-FR" dirty="0" err="1"/>
              <a:t>流速随时间变化</a:t>
            </a:r>
            <a:endParaRPr lang="en-US" dirty="0"/>
          </a:p>
          <a:p>
            <a:pPr lvl="1">
              <a:spcAft>
                <a:spcPts val="1200"/>
              </a:spcAft>
            </a:pPr>
            <a:r>
              <a:rPr lang="zh-CN" altLang="fr-FR" dirty="0"/>
              <a:t>脉冲</a:t>
            </a:r>
            <a:r>
              <a:rPr lang="zh-CN" altLang="en-US" dirty="0"/>
              <a:t>周期</a:t>
            </a:r>
            <a:r>
              <a:rPr lang="en-US" altLang="zh-CN" dirty="0"/>
              <a:t>1s</a:t>
            </a:r>
          </a:p>
          <a:p>
            <a:pPr>
              <a:spcAft>
                <a:spcPts val="1200"/>
              </a:spcAft>
            </a:pPr>
            <a:r>
              <a:rPr lang="fr-FR" dirty="0" err="1"/>
              <a:t>体积流量F</a:t>
            </a:r>
            <a:r>
              <a:rPr lang="en-US" altLang="zh-CN" dirty="0"/>
              <a:t>(t)</a:t>
            </a:r>
          </a:p>
          <a:p>
            <a:pPr lvl="1">
              <a:spcAft>
                <a:spcPts val="1200"/>
              </a:spcAft>
            </a:pPr>
            <a:r>
              <a:rPr lang="fr-FR" dirty="0" err="1"/>
              <a:t>拟合自实验测量数据</a:t>
            </a:r>
            <a:endParaRPr lang="fr-FR" dirty="0"/>
          </a:p>
          <a:p>
            <a:pPr lvl="1">
              <a:spcAft>
                <a:spcPts val="1200"/>
              </a:spcAft>
            </a:pPr>
            <a:r>
              <a:rPr lang="fr-FR" dirty="0" err="1"/>
              <a:t>时间步长</a:t>
            </a:r>
            <a:r>
              <a:rPr lang="en-US" altLang="zh-CN" dirty="0"/>
              <a:t>0.005s</a:t>
            </a:r>
          </a:p>
          <a:p>
            <a:pPr lvl="1">
              <a:spcAft>
                <a:spcPts val="1200"/>
              </a:spcAft>
            </a:pPr>
            <a:r>
              <a:rPr lang="en-US" dirty="0"/>
              <a:t>计算时间</a:t>
            </a:r>
            <a:r>
              <a:rPr lang="en-US" altLang="zh-CN" dirty="0"/>
              <a:t>2s</a:t>
            </a:r>
            <a:endParaRPr lang="fr-FR" dirty="0"/>
          </a:p>
        </p:txBody>
      </p:sp>
      <p:pic>
        <p:nvPicPr>
          <p:cNvPr id="10" name="图片 5">
            <a:extLst>
              <a:ext uri="{FF2B5EF4-FFF2-40B4-BE49-F238E27FC236}">
                <a16:creationId xmlns:a16="http://schemas.microsoft.com/office/drawing/2014/main" id="{146433E2-7B7A-0B55-4E9A-2E40DA16EE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2985" y="5083393"/>
            <a:ext cx="5745317" cy="1051560"/>
          </a:xfrm>
          <a:prstGeom prst="rect">
            <a:avLst/>
          </a:prstGeom>
          <a:noFill/>
          <a:ln>
            <a:noFill/>
          </a:ln>
        </p:spPr>
      </p:pic>
      <p:pic>
        <p:nvPicPr>
          <p:cNvPr id="11" name="图片 11">
            <a:extLst>
              <a:ext uri="{FF2B5EF4-FFF2-40B4-BE49-F238E27FC236}">
                <a16:creationId xmlns:a16="http://schemas.microsoft.com/office/drawing/2014/main" id="{CA2A5B4D-3390-6E6D-F7BB-5E99B372F0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2985" y="1219300"/>
            <a:ext cx="5743379" cy="3589326"/>
          </a:xfrm>
          <a:prstGeom prst="rect">
            <a:avLst/>
          </a:prstGeom>
          <a:noFill/>
          <a:ln>
            <a:noFill/>
          </a:ln>
        </p:spPr>
      </p:pic>
    </p:spTree>
    <p:extLst>
      <p:ext uri="{BB962C8B-B14F-4D97-AF65-F5344CB8AC3E}">
        <p14:creationId xmlns:p14="http://schemas.microsoft.com/office/powerpoint/2010/main" val="29945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BD7F4-5C05-53CA-5165-E65F263A1631}"/>
              </a:ext>
            </a:extLst>
          </p:cNvPr>
          <p:cNvSpPr>
            <a:spLocks noGrp="1"/>
          </p:cNvSpPr>
          <p:nvPr>
            <p:ph type="sldNum" sz="quarter" idx="10"/>
          </p:nvPr>
        </p:nvSpPr>
        <p:spPr/>
        <p:txBody>
          <a:bodyPr/>
          <a:lstStyle/>
          <a:p>
            <a:fld id="{548644C6-89F0-466C-949F-E70AD72679A8}" type="slidenum">
              <a:rPr lang="zh-CN" altLang="en-US" smtClean="0"/>
              <a:t>8</a:t>
            </a:fld>
            <a:endParaRPr lang="zh-CN" altLang="en-US"/>
          </a:p>
        </p:txBody>
      </p:sp>
      <p:sp>
        <p:nvSpPr>
          <p:cNvPr id="3" name="Title 2">
            <a:extLst>
              <a:ext uri="{FF2B5EF4-FFF2-40B4-BE49-F238E27FC236}">
                <a16:creationId xmlns:a16="http://schemas.microsoft.com/office/drawing/2014/main" id="{5F769CF6-7FEE-C51C-4863-3BCCE506CAF2}"/>
              </a:ext>
            </a:extLst>
          </p:cNvPr>
          <p:cNvSpPr>
            <a:spLocks noGrp="1"/>
          </p:cNvSpPr>
          <p:nvPr>
            <p:ph type="title"/>
          </p:nvPr>
        </p:nvSpPr>
        <p:spPr/>
        <p:txBody>
          <a:bodyPr/>
          <a:lstStyle/>
          <a:p>
            <a:r>
              <a:rPr lang="en-US" altLang="zh-CN" dirty="0"/>
              <a:t>2.4</a:t>
            </a:r>
            <a:r>
              <a:rPr lang="zh-CN" altLang="en-US" dirty="0"/>
              <a:t> 实验数据验证</a:t>
            </a:r>
            <a:endParaRPr lang="fr-FR" dirty="0"/>
          </a:p>
        </p:txBody>
      </p:sp>
      <p:sp>
        <p:nvSpPr>
          <p:cNvPr id="4" name="Content Placeholder 3">
            <a:extLst>
              <a:ext uri="{FF2B5EF4-FFF2-40B4-BE49-F238E27FC236}">
                <a16:creationId xmlns:a16="http://schemas.microsoft.com/office/drawing/2014/main" id="{8A4F6D65-232C-B966-2D4A-D6CF7F4F366E}"/>
              </a:ext>
            </a:extLst>
          </p:cNvPr>
          <p:cNvSpPr>
            <a:spLocks noGrp="1"/>
          </p:cNvSpPr>
          <p:nvPr>
            <p:ph idx="1"/>
          </p:nvPr>
        </p:nvSpPr>
        <p:spPr>
          <a:xfrm>
            <a:off x="838200" y="1219300"/>
            <a:ext cx="5541010" cy="1681555"/>
          </a:xfrm>
        </p:spPr>
        <p:txBody>
          <a:bodyPr/>
          <a:lstStyle/>
          <a:p>
            <a:pPr>
              <a:spcAft>
                <a:spcPts val="600"/>
              </a:spcAft>
            </a:pPr>
            <a:r>
              <a:rPr lang="zh-CN" altLang="en-US" dirty="0"/>
              <a:t>模型一各出口流量与实验值一致性较好</a:t>
            </a:r>
            <a:endParaRPr lang="en-US" altLang="zh-CN" dirty="0"/>
          </a:p>
          <a:p>
            <a:pPr lvl="1">
              <a:spcAft>
                <a:spcPts val="600"/>
              </a:spcAft>
            </a:pPr>
            <a:r>
              <a:rPr lang="zh-CN" altLang="en-US" dirty="0"/>
              <a:t>误差部分因实验数据误差较大</a:t>
            </a:r>
            <a:endParaRPr lang="en-US" altLang="zh-CN" dirty="0"/>
          </a:p>
        </p:txBody>
      </p:sp>
      <p:pic>
        <p:nvPicPr>
          <p:cNvPr id="6" name="图片 41">
            <a:extLst>
              <a:ext uri="{FF2B5EF4-FFF2-40B4-BE49-F238E27FC236}">
                <a16:creationId xmlns:a16="http://schemas.microsoft.com/office/drawing/2014/main" id="{AAA303B1-0C5D-ABD6-3B31-A3BAA68369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9664" y="3362401"/>
            <a:ext cx="6380101" cy="3133751"/>
          </a:xfrm>
          <a:prstGeom prst="rect">
            <a:avLst/>
          </a:prstGeom>
          <a:noFill/>
          <a:ln>
            <a:noFill/>
          </a:ln>
        </p:spPr>
      </p:pic>
      <p:pic>
        <p:nvPicPr>
          <p:cNvPr id="7" name="图片 11">
            <a:extLst>
              <a:ext uri="{FF2B5EF4-FFF2-40B4-BE49-F238E27FC236}">
                <a16:creationId xmlns:a16="http://schemas.microsoft.com/office/drawing/2014/main" id="{8656F03C-266C-6D00-8B84-2276E3B6B8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44" y="2630959"/>
            <a:ext cx="6215122" cy="3884142"/>
          </a:xfrm>
          <a:prstGeom prst="rect">
            <a:avLst/>
          </a:prstGeom>
          <a:noFill/>
          <a:ln>
            <a:noFill/>
          </a:ln>
        </p:spPr>
      </p:pic>
      <p:sp>
        <p:nvSpPr>
          <p:cNvPr id="8" name="Content Placeholder 3">
            <a:extLst>
              <a:ext uri="{FF2B5EF4-FFF2-40B4-BE49-F238E27FC236}">
                <a16:creationId xmlns:a16="http://schemas.microsoft.com/office/drawing/2014/main" id="{71B15A04-21A7-011A-9E91-A5FBB3B467B1}"/>
              </a:ext>
            </a:extLst>
          </p:cNvPr>
          <p:cNvSpPr txBox="1">
            <a:spLocks/>
          </p:cNvSpPr>
          <p:nvPr/>
        </p:nvSpPr>
        <p:spPr>
          <a:xfrm>
            <a:off x="6379210" y="1219300"/>
            <a:ext cx="5541010" cy="1681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zh-CN" altLang="en-US" dirty="0"/>
              <a:t>模型二流动特性与模型一基本一致</a:t>
            </a:r>
            <a:endParaRPr lang="en-US" altLang="zh-CN" dirty="0"/>
          </a:p>
          <a:p>
            <a:pPr lvl="1">
              <a:spcAft>
                <a:spcPts val="600"/>
              </a:spcAft>
            </a:pPr>
            <a:r>
              <a:rPr lang="zh-CN" altLang="en-US" dirty="0"/>
              <a:t>完全响应入口流量变化</a:t>
            </a:r>
            <a:endParaRPr lang="en-US" altLang="zh-CN" dirty="0"/>
          </a:p>
          <a:p>
            <a:pPr>
              <a:spcAft>
                <a:spcPts val="600"/>
              </a:spcAft>
            </a:pPr>
            <a:endParaRPr lang="fr-FR" dirty="0"/>
          </a:p>
        </p:txBody>
      </p:sp>
    </p:spTree>
    <p:extLst>
      <p:ext uri="{BB962C8B-B14F-4D97-AF65-F5344CB8AC3E}">
        <p14:creationId xmlns:p14="http://schemas.microsoft.com/office/powerpoint/2010/main" val="69371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96">
            <a:extLst>
              <a:ext uri="{FF2B5EF4-FFF2-40B4-BE49-F238E27FC236}">
                <a16:creationId xmlns:a16="http://schemas.microsoft.com/office/drawing/2014/main" id="{99D448BA-3CCA-1E1A-449D-1C44D928D2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532" y="2574193"/>
            <a:ext cx="5954953" cy="3701777"/>
          </a:xfrm>
          <a:prstGeom prst="rect">
            <a:avLst/>
          </a:prstGeom>
          <a:noFill/>
          <a:ln>
            <a:noFill/>
          </a:ln>
        </p:spPr>
      </p:pic>
      <p:sp>
        <p:nvSpPr>
          <p:cNvPr id="2" name="Slide Number Placeholder 1">
            <a:extLst>
              <a:ext uri="{FF2B5EF4-FFF2-40B4-BE49-F238E27FC236}">
                <a16:creationId xmlns:a16="http://schemas.microsoft.com/office/drawing/2014/main" id="{22062ECD-53B0-FA99-47DC-8555D25CA8AF}"/>
              </a:ext>
            </a:extLst>
          </p:cNvPr>
          <p:cNvSpPr>
            <a:spLocks noGrp="1"/>
          </p:cNvSpPr>
          <p:nvPr>
            <p:ph type="sldNum" sz="quarter" idx="10"/>
          </p:nvPr>
        </p:nvSpPr>
        <p:spPr/>
        <p:txBody>
          <a:bodyPr/>
          <a:lstStyle/>
          <a:p>
            <a:fld id="{548644C6-89F0-466C-949F-E70AD72679A8}" type="slidenum">
              <a:rPr lang="zh-CN" altLang="en-US" smtClean="0"/>
              <a:t>9</a:t>
            </a:fld>
            <a:endParaRPr lang="zh-CN" altLang="en-US"/>
          </a:p>
        </p:txBody>
      </p:sp>
      <p:sp>
        <p:nvSpPr>
          <p:cNvPr id="3" name="Title 2">
            <a:extLst>
              <a:ext uri="{FF2B5EF4-FFF2-40B4-BE49-F238E27FC236}">
                <a16:creationId xmlns:a16="http://schemas.microsoft.com/office/drawing/2014/main" id="{5EAF3DDF-7BB0-B93C-9B8A-7CB4C34D74D8}"/>
              </a:ext>
            </a:extLst>
          </p:cNvPr>
          <p:cNvSpPr>
            <a:spLocks noGrp="1"/>
          </p:cNvSpPr>
          <p:nvPr>
            <p:ph type="title"/>
          </p:nvPr>
        </p:nvSpPr>
        <p:spPr/>
        <p:txBody>
          <a:bodyPr/>
          <a:lstStyle/>
          <a:p>
            <a:r>
              <a:rPr lang="en-US" altLang="zh-CN" dirty="0"/>
              <a:t>3.</a:t>
            </a:r>
            <a:r>
              <a:rPr lang="zh-CN" altLang="en-US" dirty="0"/>
              <a:t> 结果与讨论</a:t>
            </a:r>
            <a:endParaRPr lang="fr-FR" dirty="0"/>
          </a:p>
        </p:txBody>
      </p:sp>
      <p:sp>
        <p:nvSpPr>
          <p:cNvPr id="4" name="Content Placeholder 3">
            <a:extLst>
              <a:ext uri="{FF2B5EF4-FFF2-40B4-BE49-F238E27FC236}">
                <a16:creationId xmlns:a16="http://schemas.microsoft.com/office/drawing/2014/main" id="{892D518E-6562-0C38-8D9C-148D62572CF1}"/>
              </a:ext>
            </a:extLst>
          </p:cNvPr>
          <p:cNvSpPr>
            <a:spLocks noGrp="1"/>
          </p:cNvSpPr>
          <p:nvPr>
            <p:ph idx="1"/>
          </p:nvPr>
        </p:nvSpPr>
        <p:spPr/>
        <p:txBody>
          <a:bodyPr/>
          <a:lstStyle/>
          <a:p>
            <a:r>
              <a:rPr lang="zh-CN" altLang="en-US" dirty="0"/>
              <a:t>模型一血液流动特性</a:t>
            </a:r>
            <a:endParaRPr lang="en-US" altLang="zh-CN" dirty="0"/>
          </a:p>
          <a:p>
            <a:pPr lvl="1"/>
            <a:r>
              <a:rPr lang="zh-CN" altLang="en-US" dirty="0"/>
              <a:t>不同截面速度云图</a:t>
            </a:r>
            <a:endParaRPr lang="en-US" altLang="zh-CN" dirty="0"/>
          </a:p>
          <a:p>
            <a:pPr lvl="1"/>
            <a:r>
              <a:rPr lang="en-US" altLang="zh-CN" dirty="0"/>
              <a:t>ICA</a:t>
            </a:r>
            <a:r>
              <a:rPr lang="zh-CN" altLang="en-US" dirty="0"/>
              <a:t>窦区域流速变化明显</a:t>
            </a:r>
            <a:endParaRPr lang="en-US" altLang="zh-CN" dirty="0"/>
          </a:p>
        </p:txBody>
      </p:sp>
      <p:grpSp>
        <p:nvGrpSpPr>
          <p:cNvPr id="5" name="Group 4">
            <a:extLst>
              <a:ext uri="{FF2B5EF4-FFF2-40B4-BE49-F238E27FC236}">
                <a16:creationId xmlns:a16="http://schemas.microsoft.com/office/drawing/2014/main" id="{5E2AE219-BD5D-D3B6-443D-D6F63EA67200}"/>
              </a:ext>
            </a:extLst>
          </p:cNvPr>
          <p:cNvGrpSpPr>
            <a:grpSpLocks noChangeAspect="1"/>
          </p:cNvGrpSpPr>
          <p:nvPr/>
        </p:nvGrpSpPr>
        <p:grpSpPr>
          <a:xfrm>
            <a:off x="5992523" y="1435313"/>
            <a:ext cx="6199477" cy="4672529"/>
            <a:chOff x="2305050" y="711200"/>
            <a:chExt cx="7581900" cy="5447229"/>
          </a:xfrm>
        </p:grpSpPr>
        <p:pic>
          <p:nvPicPr>
            <p:cNvPr id="6" name="Picture 5">
              <a:extLst>
                <a:ext uri="{FF2B5EF4-FFF2-40B4-BE49-F238E27FC236}">
                  <a16:creationId xmlns:a16="http://schemas.microsoft.com/office/drawing/2014/main" id="{8588C190-BFFB-6EA0-F3DE-5573EF0063D4}"/>
                </a:ext>
              </a:extLst>
            </p:cNvPr>
            <p:cNvPicPr>
              <a:picLocks noChangeAspect="1"/>
            </p:cNvPicPr>
            <p:nvPr/>
          </p:nvPicPr>
          <p:blipFill>
            <a:blip r:embed="rId4"/>
            <a:stretch>
              <a:fillRect/>
            </a:stretch>
          </p:blipFill>
          <p:spPr>
            <a:xfrm>
              <a:off x="2305050" y="711200"/>
              <a:ext cx="7581900" cy="5435600"/>
            </a:xfrm>
            <a:prstGeom prst="rect">
              <a:avLst/>
            </a:prstGeom>
          </p:spPr>
        </p:pic>
        <p:sp>
          <p:nvSpPr>
            <p:cNvPr id="7" name="Rectangle 6">
              <a:extLst>
                <a:ext uri="{FF2B5EF4-FFF2-40B4-BE49-F238E27FC236}">
                  <a16:creationId xmlns:a16="http://schemas.microsoft.com/office/drawing/2014/main" id="{F20BF7B2-1F88-FD81-34DD-8797E98CF2A5}"/>
                </a:ext>
              </a:extLst>
            </p:cNvPr>
            <p:cNvSpPr/>
            <p:nvPr/>
          </p:nvSpPr>
          <p:spPr>
            <a:xfrm>
              <a:off x="5089793" y="5012675"/>
              <a:ext cx="4594034" cy="1145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DDD28A23-5296-871C-655E-D4D4F7FEB719}"/>
                </a:ext>
              </a:extLst>
            </p:cNvPr>
            <p:cNvSpPr txBox="1"/>
            <p:nvPr/>
          </p:nvSpPr>
          <p:spPr>
            <a:xfrm>
              <a:off x="5552303" y="4120512"/>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1</a:t>
              </a:r>
              <a:endParaRPr lang="fr-FR"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62A9BDE-4E96-8364-03CF-B68C55014323}"/>
                </a:ext>
              </a:extLst>
            </p:cNvPr>
            <p:cNvSpPr txBox="1"/>
            <p:nvPr/>
          </p:nvSpPr>
          <p:spPr>
            <a:xfrm>
              <a:off x="5781821" y="3888892"/>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a:t>
              </a:r>
              <a:endParaRPr lang="fr-FR"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0D31663-215A-CD05-CB60-1A8D13BD288E}"/>
                </a:ext>
              </a:extLst>
            </p:cNvPr>
            <p:cNvSpPr txBox="1"/>
            <p:nvPr/>
          </p:nvSpPr>
          <p:spPr>
            <a:xfrm>
              <a:off x="6096000" y="3696925"/>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3</a:t>
              </a:r>
              <a:endParaRPr lang="fr-FR"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F8F441A-0301-B5F9-D5C2-29D938E4C6A8}"/>
                </a:ext>
              </a:extLst>
            </p:cNvPr>
            <p:cNvSpPr txBox="1"/>
            <p:nvPr/>
          </p:nvSpPr>
          <p:spPr>
            <a:xfrm>
              <a:off x="6525757" y="3503383"/>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4</a:t>
              </a:r>
              <a:endParaRPr lang="fr-FR"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BAED734-9AF9-9B08-39E2-2D2116051D35}"/>
                </a:ext>
              </a:extLst>
            </p:cNvPr>
            <p:cNvSpPr txBox="1"/>
            <p:nvPr/>
          </p:nvSpPr>
          <p:spPr>
            <a:xfrm>
              <a:off x="6788326" y="3292377"/>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5</a:t>
              </a:r>
              <a:endParaRPr lang="fr-FR"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9424D4-E3B2-7D97-45D0-98213DC3DDEC}"/>
                </a:ext>
              </a:extLst>
            </p:cNvPr>
            <p:cNvSpPr txBox="1"/>
            <p:nvPr/>
          </p:nvSpPr>
          <p:spPr>
            <a:xfrm>
              <a:off x="7050895" y="3057302"/>
              <a:ext cx="859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plane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6</a:t>
              </a:r>
              <a:endParaRPr lang="fr-FR"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6843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8000">
              <a:schemeClr val="accent1">
                <a:lumMod val="5000"/>
                <a:lumOff val="95000"/>
                <a:alpha val="40000"/>
              </a:schemeClr>
            </a:gs>
            <a:gs pos="3000">
              <a:srgbClr val="FF7C05"/>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10584</TotalTime>
  <Words>3038</Words>
  <Application>Microsoft Macintosh PowerPoint</Application>
  <PresentationFormat>Widescreen</PresentationFormat>
  <Paragraphs>250</Paragraphs>
  <Slides>20</Slides>
  <Notes>17</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6" baseType="lpstr">
      <vt:lpstr>-apple-system</vt:lpstr>
      <vt:lpstr>等线</vt:lpstr>
      <vt:lpstr>E</vt:lpstr>
      <vt:lpstr>FZSSK--GBK1-0</vt:lpstr>
      <vt:lpstr>KaiTi</vt:lpstr>
      <vt:lpstr>微软雅黑</vt:lpstr>
      <vt:lpstr>宋体</vt:lpstr>
      <vt:lpstr>Arial</vt:lpstr>
      <vt:lpstr>Calibri</vt:lpstr>
      <vt:lpstr>Calibri Light</vt:lpstr>
      <vt:lpstr>Helvetica</vt:lpstr>
      <vt:lpstr>Times New Roman</vt:lpstr>
      <vt:lpstr>Office 主题​​</vt:lpstr>
      <vt:lpstr>1_Office 主题​​</vt:lpstr>
      <vt:lpstr>Custom Design</vt:lpstr>
      <vt:lpstr>KGraph_Plot</vt:lpstr>
      <vt:lpstr>PowerPoint Presentation</vt:lpstr>
      <vt:lpstr>PowerPoint Presentation</vt:lpstr>
      <vt:lpstr>1.1 颈动脉疾病与健康风险</vt:lpstr>
      <vt:lpstr>1.2 人体颈总动脉结构</vt:lpstr>
      <vt:lpstr>2.1 建立几何模型</vt:lpstr>
      <vt:lpstr>2.2 网格划分</vt:lpstr>
      <vt:lpstr>2.3 计算设置</vt:lpstr>
      <vt:lpstr>2.4 实验数据验证</vt:lpstr>
      <vt:lpstr>3. 结果与讨论</vt:lpstr>
      <vt:lpstr>3. 结果与讨论</vt:lpstr>
      <vt:lpstr>3. 结果与讨论</vt:lpstr>
      <vt:lpstr>3. 结果与讨论</vt:lpstr>
      <vt:lpstr>3. 结果与讨论</vt:lpstr>
      <vt:lpstr>3. 结果与讨论</vt:lpstr>
      <vt:lpstr>4. 开源软件对比</vt:lpstr>
      <vt:lpstr>4. 开源软件对比</vt:lpstr>
      <vt:lpstr>4. 开源软件对比</vt:lpstr>
      <vt:lpstr>4. 开源软件对比</vt:lpstr>
      <vt:lpstr>总结与展望</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潘冬远、张娉</dc:creator>
  <cp:lastModifiedBy>夏萌</cp:lastModifiedBy>
  <cp:revision>617</cp:revision>
  <dcterms:created xsi:type="dcterms:W3CDTF">2019-01-23T14:14:04Z</dcterms:created>
  <dcterms:modified xsi:type="dcterms:W3CDTF">2023-10-10T15:43:53Z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